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78" r:id="rId2"/>
    <p:sldId id="279" r:id="rId3"/>
    <p:sldId id="280" r:id="rId4"/>
  </p:sldIdLst>
  <p:sldSz cx="6858000" cy="9144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1464" y="-270"/>
      </p:cViewPr>
      <p:guideLst>
        <p:guide orient="horz" pos="2880"/>
        <p:guide pos="2160"/>
      </p:guideLst>
    </p:cSldViewPr>
  </p:slideViewPr>
  <p:notesTextViewPr>
    <p:cViewPr>
      <p:scale>
        <a:sx n="1" d="1"/>
        <a:sy n="1" d="1"/>
      </p:scale>
      <p:origin x="0" y="0"/>
    </p:cViewPr>
  </p:notesTextViewPr>
  <p:notesViewPr>
    <p:cSldViewPr>
      <p:cViewPr varScale="1">
        <p:scale>
          <a:sx n="56" d="100"/>
          <a:sy n="56" d="100"/>
        </p:scale>
        <p:origin x="-288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E41DBE-62F2-4994-A22F-48478E221D92}" type="datetimeFigureOut">
              <a:rPr lang="ru-RU" smtClean="0"/>
              <a:t>10.01.2025</a:t>
            </a:fld>
            <a:endParaRPr lang="ru-RU"/>
          </a:p>
        </p:txBody>
      </p:sp>
      <p:sp>
        <p:nvSpPr>
          <p:cNvPr id="4" name="Образ слайда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A51552-9E55-4882-98CE-E8D6428E0A49}" type="slidenum">
              <a:rPr lang="ru-RU" smtClean="0"/>
              <a:t>‹#›</a:t>
            </a:fld>
            <a:endParaRPr lang="ru-RU"/>
          </a:p>
        </p:txBody>
      </p:sp>
    </p:spTree>
    <p:extLst>
      <p:ext uri="{BB962C8B-B14F-4D97-AF65-F5344CB8AC3E}">
        <p14:creationId xmlns:p14="http://schemas.microsoft.com/office/powerpoint/2010/main" val="2858990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65A51552-9E55-4882-98CE-E8D6428E0A49}" type="slidenum">
              <a:rPr lang="ru-RU" smtClean="0"/>
              <a:t>3</a:t>
            </a:fld>
            <a:endParaRPr lang="ru-RU"/>
          </a:p>
        </p:txBody>
      </p:sp>
    </p:spTree>
    <p:extLst>
      <p:ext uri="{BB962C8B-B14F-4D97-AF65-F5344CB8AC3E}">
        <p14:creationId xmlns:p14="http://schemas.microsoft.com/office/powerpoint/2010/main" val="33703568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68"/>
            <a:ext cx="5829300" cy="1960033"/>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B730A23-685B-49A6-BD5D-6B8C28B1164E}" type="datetimeFigureOut">
              <a:rPr lang="ru-RU" smtClean="0"/>
              <a:t>10.01.2025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4AD44C4-3209-4892-9D0E-D6EFB84B9B21}" type="slidenum">
              <a:rPr lang="ru-RU" smtClean="0"/>
              <a:t>‹#›</a:t>
            </a:fld>
            <a:endParaRPr lang="ru-RU"/>
          </a:p>
        </p:txBody>
      </p:sp>
    </p:spTree>
    <p:extLst>
      <p:ext uri="{BB962C8B-B14F-4D97-AF65-F5344CB8AC3E}">
        <p14:creationId xmlns:p14="http://schemas.microsoft.com/office/powerpoint/2010/main" val="3671258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B730A23-685B-49A6-BD5D-6B8C28B1164E}" type="datetimeFigureOut">
              <a:rPr lang="ru-RU" smtClean="0"/>
              <a:t>10.01.2025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4AD44C4-3209-4892-9D0E-D6EFB84B9B21}" type="slidenum">
              <a:rPr lang="ru-RU" smtClean="0"/>
              <a:t>‹#›</a:t>
            </a:fld>
            <a:endParaRPr lang="ru-RU"/>
          </a:p>
        </p:txBody>
      </p:sp>
    </p:spTree>
    <p:extLst>
      <p:ext uri="{BB962C8B-B14F-4D97-AF65-F5344CB8AC3E}">
        <p14:creationId xmlns:p14="http://schemas.microsoft.com/office/powerpoint/2010/main" val="3054191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3729037" y="488951"/>
            <a:ext cx="1157288" cy="104013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57175" y="488951"/>
            <a:ext cx="3357563" cy="104013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B730A23-685B-49A6-BD5D-6B8C28B1164E}" type="datetimeFigureOut">
              <a:rPr lang="ru-RU" smtClean="0"/>
              <a:t>10.01.2025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4AD44C4-3209-4892-9D0E-D6EFB84B9B21}" type="slidenum">
              <a:rPr lang="ru-RU" smtClean="0"/>
              <a:t>‹#›</a:t>
            </a:fld>
            <a:endParaRPr lang="ru-RU"/>
          </a:p>
        </p:txBody>
      </p:sp>
    </p:spTree>
    <p:extLst>
      <p:ext uri="{BB962C8B-B14F-4D97-AF65-F5344CB8AC3E}">
        <p14:creationId xmlns:p14="http://schemas.microsoft.com/office/powerpoint/2010/main" val="2977016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B730A23-685B-49A6-BD5D-6B8C28B1164E}" type="datetimeFigureOut">
              <a:rPr lang="ru-RU" smtClean="0"/>
              <a:t>10.01.2025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4AD44C4-3209-4892-9D0E-D6EFB84B9B21}" type="slidenum">
              <a:rPr lang="ru-RU" smtClean="0"/>
              <a:t>‹#›</a:t>
            </a:fld>
            <a:endParaRPr lang="ru-RU"/>
          </a:p>
        </p:txBody>
      </p:sp>
    </p:spTree>
    <p:extLst>
      <p:ext uri="{BB962C8B-B14F-4D97-AF65-F5344CB8AC3E}">
        <p14:creationId xmlns:p14="http://schemas.microsoft.com/office/powerpoint/2010/main" val="1545235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B730A23-685B-49A6-BD5D-6B8C28B1164E}" type="datetimeFigureOut">
              <a:rPr lang="ru-RU" smtClean="0"/>
              <a:t>10.01.2025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4AD44C4-3209-4892-9D0E-D6EFB84B9B21}" type="slidenum">
              <a:rPr lang="ru-RU" smtClean="0"/>
              <a:t>‹#›</a:t>
            </a:fld>
            <a:endParaRPr lang="ru-RU"/>
          </a:p>
        </p:txBody>
      </p:sp>
    </p:spTree>
    <p:extLst>
      <p:ext uri="{BB962C8B-B14F-4D97-AF65-F5344CB8AC3E}">
        <p14:creationId xmlns:p14="http://schemas.microsoft.com/office/powerpoint/2010/main" val="694726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B730A23-685B-49A6-BD5D-6B8C28B1164E}" type="datetimeFigureOut">
              <a:rPr lang="ru-RU" smtClean="0"/>
              <a:t>10.01.2025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4AD44C4-3209-4892-9D0E-D6EFB84B9B21}" type="slidenum">
              <a:rPr lang="ru-RU" smtClean="0"/>
              <a:t>‹#›</a:t>
            </a:fld>
            <a:endParaRPr lang="ru-RU"/>
          </a:p>
        </p:txBody>
      </p:sp>
    </p:spTree>
    <p:extLst>
      <p:ext uri="{BB962C8B-B14F-4D97-AF65-F5344CB8AC3E}">
        <p14:creationId xmlns:p14="http://schemas.microsoft.com/office/powerpoint/2010/main" val="16311669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B730A23-685B-49A6-BD5D-6B8C28B1164E}" type="datetimeFigureOut">
              <a:rPr lang="ru-RU" smtClean="0"/>
              <a:t>10.01.2025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4AD44C4-3209-4892-9D0E-D6EFB84B9B21}" type="slidenum">
              <a:rPr lang="ru-RU" smtClean="0"/>
              <a:t>‹#›</a:t>
            </a:fld>
            <a:endParaRPr lang="ru-RU"/>
          </a:p>
        </p:txBody>
      </p:sp>
    </p:spTree>
    <p:extLst>
      <p:ext uri="{BB962C8B-B14F-4D97-AF65-F5344CB8AC3E}">
        <p14:creationId xmlns:p14="http://schemas.microsoft.com/office/powerpoint/2010/main" val="3243632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B730A23-685B-49A6-BD5D-6B8C28B1164E}" type="datetimeFigureOut">
              <a:rPr lang="ru-RU" smtClean="0"/>
              <a:t>10.01.2025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4AD44C4-3209-4892-9D0E-D6EFB84B9B21}" type="slidenum">
              <a:rPr lang="ru-RU" smtClean="0"/>
              <a:t>‹#›</a:t>
            </a:fld>
            <a:endParaRPr lang="ru-RU"/>
          </a:p>
        </p:txBody>
      </p:sp>
    </p:spTree>
    <p:extLst>
      <p:ext uri="{BB962C8B-B14F-4D97-AF65-F5344CB8AC3E}">
        <p14:creationId xmlns:p14="http://schemas.microsoft.com/office/powerpoint/2010/main" val="406937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B730A23-685B-49A6-BD5D-6B8C28B1164E}" type="datetimeFigureOut">
              <a:rPr lang="ru-RU" smtClean="0"/>
              <a:t>10.01.2025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4AD44C4-3209-4892-9D0E-D6EFB84B9B21}" type="slidenum">
              <a:rPr lang="ru-RU" smtClean="0"/>
              <a:t>‹#›</a:t>
            </a:fld>
            <a:endParaRPr lang="ru-RU"/>
          </a:p>
        </p:txBody>
      </p:sp>
    </p:spTree>
    <p:extLst>
      <p:ext uri="{BB962C8B-B14F-4D97-AF65-F5344CB8AC3E}">
        <p14:creationId xmlns:p14="http://schemas.microsoft.com/office/powerpoint/2010/main" val="3980553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4067"/>
            <a:ext cx="2256235" cy="154940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B730A23-685B-49A6-BD5D-6B8C28B1164E}" type="datetimeFigureOut">
              <a:rPr lang="ru-RU" smtClean="0"/>
              <a:t>10.01.2025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4AD44C4-3209-4892-9D0E-D6EFB84B9B21}" type="slidenum">
              <a:rPr lang="ru-RU" smtClean="0"/>
              <a:t>‹#›</a:t>
            </a:fld>
            <a:endParaRPr lang="ru-RU"/>
          </a:p>
        </p:txBody>
      </p:sp>
    </p:spTree>
    <p:extLst>
      <p:ext uri="{BB962C8B-B14F-4D97-AF65-F5344CB8AC3E}">
        <p14:creationId xmlns:p14="http://schemas.microsoft.com/office/powerpoint/2010/main" val="4160470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0"/>
            <a:ext cx="4114800" cy="755651"/>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B730A23-685B-49A6-BD5D-6B8C28B1164E}" type="datetimeFigureOut">
              <a:rPr lang="ru-RU" smtClean="0"/>
              <a:t>10.01.2025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4AD44C4-3209-4892-9D0E-D6EFB84B9B21}" type="slidenum">
              <a:rPr lang="ru-RU" smtClean="0"/>
              <a:t>‹#›</a:t>
            </a:fld>
            <a:endParaRPr lang="ru-RU"/>
          </a:p>
        </p:txBody>
      </p:sp>
    </p:spTree>
    <p:extLst>
      <p:ext uri="{BB962C8B-B14F-4D97-AF65-F5344CB8AC3E}">
        <p14:creationId xmlns:p14="http://schemas.microsoft.com/office/powerpoint/2010/main" val="451093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BB730A23-685B-49A6-BD5D-6B8C28B1164E}" type="datetimeFigureOut">
              <a:rPr lang="ru-RU" smtClean="0"/>
              <a:t>10.01.2025</a:t>
            </a:fld>
            <a:endParaRPr lang="ru-RU"/>
          </a:p>
        </p:txBody>
      </p:sp>
      <p:sp>
        <p:nvSpPr>
          <p:cNvPr id="5" name="Нижний колонтитул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F4AD44C4-3209-4892-9D0E-D6EFB84B9B21}" type="slidenum">
              <a:rPr lang="ru-RU" smtClean="0"/>
              <a:t>‹#›</a:t>
            </a:fld>
            <a:endParaRPr lang="ru-RU"/>
          </a:p>
        </p:txBody>
      </p:sp>
    </p:spTree>
    <p:extLst>
      <p:ext uri="{BB962C8B-B14F-4D97-AF65-F5344CB8AC3E}">
        <p14:creationId xmlns:p14="http://schemas.microsoft.com/office/powerpoint/2010/main" val="36243747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hyperlink" Target="mailto:afiruzaa@mail.ru" TargetMode="Externa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13316" name="Picture 4"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46" y="-29610"/>
            <a:ext cx="6858000" cy="9173610"/>
          </a:xfrm>
          <a:prstGeom prst="rect">
            <a:avLst/>
          </a:prstGeom>
          <a:noFill/>
          <a:extLst>
            <a:ext uri="{909E8E84-426E-40DD-AFC4-6F175D3DCCD1}">
              <a14:hiddenFill xmlns:a14="http://schemas.microsoft.com/office/drawing/2010/main">
                <a:solidFill>
                  <a:srgbClr val="FFFFFF"/>
                </a:solidFill>
              </a14:hiddenFill>
            </a:ext>
          </a:extLst>
        </p:spPr>
      </p:pic>
      <p:sp>
        <p:nvSpPr>
          <p:cNvPr id="4" name="WordArt 5"/>
          <p:cNvSpPr>
            <a:spLocks noChangeArrowheads="1" noChangeShapeType="1" noTextEdit="1"/>
          </p:cNvSpPr>
          <p:nvPr/>
        </p:nvSpPr>
        <p:spPr bwMode="auto">
          <a:xfrm>
            <a:off x="1124744" y="22692"/>
            <a:ext cx="4199384" cy="748022"/>
          </a:xfrm>
          <a:prstGeom prst="rect">
            <a:avLst/>
          </a:prstGeom>
          <a:extLst>
            <a:ext uri="{AF507438-7753-43E0-B8FC-AC1667EBCBE1}">
              <a14:hiddenEffects xmlns:a14="http://schemas.microsoft.com/office/drawing/2010/main">
                <a:effectLst/>
              </a14:hiddenEffects>
            </a:ext>
          </a:extLst>
        </p:spPr>
        <p:txBody>
          <a:bodyPr wrap="none" fromWordArt="1">
            <a:prstTxWarp prst="textDeflate">
              <a:avLst>
                <a:gd name="adj" fmla="val 26227"/>
              </a:avLst>
            </a:prstTxWarp>
          </a:bodyPr>
          <a:lstStyle/>
          <a:p>
            <a:pPr algn="ctr" rtl="0">
              <a:buNone/>
            </a:pPr>
            <a:r>
              <a:rPr lang="ru-RU" sz="3600" kern="10" spc="0" dirty="0" smtClean="0">
                <a:ln w="9525">
                  <a:solidFill>
                    <a:srgbClr val="0D0D0D"/>
                  </a:solidFill>
                  <a:round/>
                  <a:headEnd/>
                  <a:tailEnd/>
                </a:ln>
                <a:solidFill>
                  <a:srgbClr val="1F497D"/>
                </a:solidFill>
                <a:effectLst/>
                <a:latin typeface="Tahoma"/>
                <a:ea typeface="Tahoma"/>
                <a:cs typeface="Tahoma"/>
              </a:rPr>
              <a:t>ЧИШМӘ БАШЫ</a:t>
            </a:r>
            <a:endParaRPr lang="ru-RU" sz="3600" kern="10" spc="0" dirty="0">
              <a:ln w="9525">
                <a:solidFill>
                  <a:srgbClr val="0D0D0D"/>
                </a:solidFill>
                <a:round/>
                <a:headEnd/>
                <a:tailEnd/>
              </a:ln>
              <a:solidFill>
                <a:srgbClr val="1F497D"/>
              </a:solidFill>
              <a:effectLst/>
              <a:latin typeface="Tahoma"/>
              <a:ea typeface="Tahoma"/>
              <a:cs typeface="Tahoma"/>
            </a:endParaRPr>
          </a:p>
        </p:txBody>
      </p:sp>
      <p:sp>
        <p:nvSpPr>
          <p:cNvPr id="5" name="Oval 6"/>
          <p:cNvSpPr>
            <a:spLocks noChangeArrowheads="1"/>
          </p:cNvSpPr>
          <p:nvPr/>
        </p:nvSpPr>
        <p:spPr bwMode="auto">
          <a:xfrm>
            <a:off x="5490279" y="172817"/>
            <a:ext cx="1293710" cy="673026"/>
          </a:xfrm>
          <a:prstGeom prst="ellipse">
            <a:avLst/>
          </a:prstGeom>
          <a:gradFill rotWithShape="1">
            <a:gsLst>
              <a:gs pos="0">
                <a:srgbClr val="B8CCE4"/>
              </a:gs>
              <a:gs pos="100000">
                <a:srgbClr val="FFFFFF"/>
              </a:gs>
            </a:gsLst>
            <a:lin ang="5400000" scaled="1"/>
          </a:gradFill>
          <a:ln w="76200" cmpd="tri">
            <a:solidFill>
              <a:srgbClr val="000000"/>
            </a:solidFill>
            <a:round/>
            <a:headEnd/>
            <a:tailEnd/>
          </a:ln>
          <a:effectLst>
            <a:outerShdw dist="107763" dir="18900000" algn="ctr" rotWithShape="0">
              <a:srgbClr val="808080"/>
            </a:outerShdw>
          </a:effectLst>
        </p:spPr>
        <p:txBody>
          <a:bodyPr vert="horz" wrap="square" lIns="91440" tIns="45720" rIns="91440" bIns="45720" numCol="1" anchor="ctr" anchorCtr="0" compatLnSpc="1">
            <a:prstTxWarp prst="textNoShape">
              <a:avLst/>
            </a:prstTxWarp>
          </a:bodyPr>
          <a:lstStyle/>
          <a:p>
            <a:pPr lvl="0" algn="ctr" fontAlgn="base">
              <a:spcBef>
                <a:spcPct val="0"/>
              </a:spcBef>
              <a:spcAft>
                <a:spcPts val="600"/>
              </a:spcAft>
            </a:pPr>
            <a:r>
              <a:rPr lang="tt-RU" sz="1400" b="1" dirty="0"/>
              <a:t>Декабр</a:t>
            </a:r>
            <a:r>
              <a:rPr lang="ru-RU" sz="1400" b="1" dirty="0" smtClean="0"/>
              <a:t>ь</a:t>
            </a:r>
          </a:p>
          <a:p>
            <a:pPr lvl="0" algn="ctr" fontAlgn="base">
              <a:spcBef>
                <a:spcPct val="0"/>
              </a:spcBef>
              <a:spcAft>
                <a:spcPts val="600"/>
              </a:spcAft>
            </a:pPr>
            <a:r>
              <a:rPr lang="ru-RU" sz="1400" b="1" dirty="0" smtClean="0"/>
              <a:t>2024 ел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Oval 7"/>
          <p:cNvSpPr>
            <a:spLocks noChangeArrowheads="1"/>
          </p:cNvSpPr>
          <p:nvPr/>
        </p:nvSpPr>
        <p:spPr bwMode="auto">
          <a:xfrm>
            <a:off x="147909" y="172817"/>
            <a:ext cx="800100" cy="571500"/>
          </a:xfrm>
          <a:prstGeom prst="ellipse">
            <a:avLst/>
          </a:prstGeom>
          <a:gradFill rotWithShape="1">
            <a:gsLst>
              <a:gs pos="0">
                <a:srgbClr val="B8CCE4"/>
              </a:gs>
              <a:gs pos="100000">
                <a:srgbClr val="FFFFFF"/>
              </a:gs>
            </a:gsLst>
            <a:lin ang="5400000" scaled="1"/>
          </a:gradFill>
          <a:ln w="76200" cmpd="tri">
            <a:solidFill>
              <a:srgbClr val="000000"/>
            </a:solidFill>
            <a:round/>
            <a:headEnd/>
            <a:tailEnd/>
          </a:ln>
          <a:effectLst>
            <a:outerShdw dist="107763" dir="18900000" algn="ctr" rotWithShape="0">
              <a:srgbClr val="808080"/>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cs typeface="Arial" pitchFamily="34" charset="0"/>
              </a:rPr>
              <a:t>№ </a:t>
            </a:r>
            <a:r>
              <a:rPr lang="en-US" sz="1600" b="1" dirty="0" smtClean="0">
                <a:latin typeface="Calibri" pitchFamily="34" charset="0"/>
                <a:cs typeface="Arial" pitchFamily="34" charset="0"/>
              </a:rPr>
              <a:t>2</a:t>
            </a:r>
            <a:endParaRPr kumimoji="0" lang="tt-RU" sz="1600" b="1" i="0" u="none" strike="noStrike" cap="none" normalizeH="0" baseline="0" dirty="0" smtClean="0">
              <a:ln>
                <a:noFill/>
              </a:ln>
              <a:solidFill>
                <a:schemeClr val="tx1"/>
              </a:solidFill>
              <a:effectLst/>
              <a:latin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Прямоугольник 8"/>
          <p:cNvSpPr/>
          <p:nvPr/>
        </p:nvSpPr>
        <p:spPr>
          <a:xfrm>
            <a:off x="82103" y="845843"/>
            <a:ext cx="6726485" cy="369332"/>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ru-RU" b="1" cap="all" spc="0" dirty="0">
                <a:ln w="0"/>
                <a:solidFill>
                  <a:schemeClr val="tx2">
                    <a:lumMod val="75000"/>
                  </a:schemeClr>
                </a:solidFill>
                <a:effectLst>
                  <a:reflection blurRad="12700" stA="50000" endPos="50000" dist="5000" dir="5400000" sy="-100000" rotWithShape="0"/>
                </a:effectLst>
              </a:rPr>
              <a:t>МБГБУ “</a:t>
            </a:r>
            <a:r>
              <a:rPr lang="ru-RU" b="1" cap="all" spc="0" dirty="0" err="1">
                <a:ln w="0"/>
                <a:solidFill>
                  <a:schemeClr val="tx2">
                    <a:lumMod val="75000"/>
                  </a:schemeClr>
                </a:solidFill>
                <a:effectLst>
                  <a:reflection blurRad="12700" stA="50000" endPos="50000" dist="5000" dir="5400000" sy="-100000" rotWithShape="0"/>
                </a:effectLst>
              </a:rPr>
              <a:t>Яңа</a:t>
            </a:r>
            <a:r>
              <a:rPr lang="ru-RU" b="1" cap="all" spc="0" dirty="0">
                <a:ln w="0"/>
                <a:solidFill>
                  <a:schemeClr val="tx2">
                    <a:lumMod val="75000"/>
                  </a:schemeClr>
                </a:solidFill>
                <a:effectLst>
                  <a:reflection blurRad="12700" stA="50000" endPos="50000" dist="5000" dir="5400000" sy="-100000" rotWithShape="0"/>
                </a:effectLst>
              </a:rPr>
              <a:t> </a:t>
            </a:r>
            <a:r>
              <a:rPr lang="ru-RU" b="1" cap="all" spc="0" dirty="0" err="1">
                <a:ln w="0"/>
                <a:solidFill>
                  <a:schemeClr val="tx2">
                    <a:lumMod val="75000"/>
                  </a:schemeClr>
                </a:solidFill>
                <a:effectLst>
                  <a:reflection blurRad="12700" stA="50000" endPos="50000" dist="5000" dir="5400000" sy="-100000" rotWithShape="0"/>
                </a:effectLst>
              </a:rPr>
              <a:t>Кишет</a:t>
            </a:r>
            <a:r>
              <a:rPr lang="ru-RU" b="1" cap="all" spc="0" dirty="0">
                <a:ln w="0"/>
                <a:solidFill>
                  <a:schemeClr val="tx2">
                    <a:lumMod val="75000"/>
                  </a:schemeClr>
                </a:solidFill>
                <a:effectLst>
                  <a:reflection blurRad="12700" stA="50000" endPos="50000" dist="5000" dir="5400000" sy="-100000" rotWithShape="0"/>
                </a:effectLst>
              </a:rPr>
              <a:t> </a:t>
            </a:r>
            <a:r>
              <a:rPr lang="ru-RU" b="1" cap="all" spc="0" dirty="0" err="1">
                <a:ln w="0"/>
                <a:solidFill>
                  <a:schemeClr val="tx2">
                    <a:lumMod val="75000"/>
                  </a:schemeClr>
                </a:solidFill>
                <a:effectLst>
                  <a:reflection blurRad="12700" stA="50000" endPos="50000" dist="5000" dir="5400000" sy="-100000" rotWithShape="0"/>
                </a:effectLst>
              </a:rPr>
              <a:t>төп</a:t>
            </a:r>
            <a:r>
              <a:rPr lang="ru-RU" b="1" cap="all" spc="0" dirty="0">
                <a:ln w="0"/>
                <a:solidFill>
                  <a:schemeClr val="tx2">
                    <a:lumMod val="75000"/>
                  </a:schemeClr>
                </a:solidFill>
                <a:effectLst>
                  <a:reflection blurRad="12700" stA="50000" endPos="50000" dist="5000" dir="5400000" sy="-100000" rotWithShape="0"/>
                </a:effectLst>
              </a:rPr>
              <a:t> </a:t>
            </a:r>
            <a:r>
              <a:rPr lang="ru-RU" b="1" cap="all" spc="0" dirty="0" err="1">
                <a:ln w="0"/>
                <a:solidFill>
                  <a:schemeClr val="tx2">
                    <a:lumMod val="75000"/>
                  </a:schemeClr>
                </a:solidFill>
                <a:effectLst>
                  <a:reflection blurRad="12700" stA="50000" endPos="50000" dist="5000" dir="5400000" sy="-100000" rotWithShape="0"/>
                </a:effectLst>
              </a:rPr>
              <a:t>мәктәбе</a:t>
            </a:r>
            <a:r>
              <a:rPr lang="ru-RU" b="1" cap="all" spc="0" dirty="0">
                <a:ln w="0"/>
                <a:solidFill>
                  <a:schemeClr val="tx2">
                    <a:lumMod val="75000"/>
                  </a:schemeClr>
                </a:solidFill>
                <a:effectLst>
                  <a:reflection blurRad="12700" stA="50000" endPos="50000" dist="5000" dir="5400000" sy="-100000" rotWithShape="0"/>
                </a:effectLst>
              </a:rPr>
              <a:t>” </a:t>
            </a:r>
            <a:r>
              <a:rPr lang="ru-RU" b="1" cap="all" spc="0" dirty="0" err="1">
                <a:ln w="0"/>
                <a:solidFill>
                  <a:schemeClr val="tx2">
                    <a:lumMod val="75000"/>
                  </a:schemeClr>
                </a:solidFill>
                <a:effectLst>
                  <a:reflection blurRad="12700" stA="50000" endPos="50000" dist="5000" dir="5400000" sy="-100000" rotWithShape="0"/>
                </a:effectLst>
              </a:rPr>
              <a:t>укучылары</a:t>
            </a:r>
            <a:r>
              <a:rPr lang="ru-RU" b="1" cap="all" spc="0" dirty="0">
                <a:ln w="0"/>
                <a:solidFill>
                  <a:schemeClr val="tx2">
                    <a:lumMod val="75000"/>
                  </a:schemeClr>
                </a:solidFill>
                <a:effectLst>
                  <a:reflection blurRad="12700" stA="50000" endPos="50000" dist="5000" dir="5400000" sy="-100000" rotWithShape="0"/>
                </a:effectLst>
              </a:rPr>
              <a:t> </a:t>
            </a:r>
            <a:r>
              <a:rPr lang="ru-RU" b="1" cap="all" spc="0" dirty="0" err="1">
                <a:ln w="0"/>
                <a:solidFill>
                  <a:schemeClr val="tx2">
                    <a:lumMod val="75000"/>
                  </a:schemeClr>
                </a:solidFill>
                <a:effectLst>
                  <a:reflection blurRad="12700" stA="50000" endPos="50000" dist="5000" dir="5400000" sy="-100000" rotWithShape="0"/>
                </a:effectLst>
              </a:rPr>
              <a:t>газетасы</a:t>
            </a:r>
            <a:endParaRPr lang="ru-RU" b="1" cap="all" spc="0" dirty="0">
              <a:ln w="0"/>
              <a:solidFill>
                <a:schemeClr val="tx2">
                  <a:lumMod val="75000"/>
                </a:schemeClr>
              </a:solidFill>
              <a:effectLst>
                <a:reflection blurRad="12700" stA="50000" endPos="50000" dist="5000" dir="5400000" sy="-100000" rotWithShape="0"/>
              </a:effectLst>
            </a:endParaRPr>
          </a:p>
        </p:txBody>
      </p:sp>
      <p:sp>
        <p:nvSpPr>
          <p:cNvPr id="10" name="TextBox 9"/>
          <p:cNvSpPr txBox="1"/>
          <p:nvPr/>
        </p:nvSpPr>
        <p:spPr>
          <a:xfrm>
            <a:off x="2703509" y="1223584"/>
            <a:ext cx="4032448" cy="3247043"/>
          </a:xfrm>
          <a:prstGeom prst="rect">
            <a:avLst/>
          </a:prstGeom>
          <a:noFill/>
        </p:spPr>
        <p:txBody>
          <a:bodyPr wrap="square" rtlCol="0">
            <a:spAutoFit/>
          </a:bodyPr>
          <a:lstStyle/>
          <a:p>
            <a:pPr algn="ctr"/>
            <a:r>
              <a:rPr lang="tt-RU" b="1" dirty="0">
                <a:latin typeface="Times New Roman" pitchFamily="18" charset="0"/>
                <a:cs typeface="Times New Roman" pitchFamily="18" charset="0"/>
              </a:rPr>
              <a:t>“</a:t>
            </a:r>
            <a:r>
              <a:rPr lang="tt-RU" sz="1100" b="1" dirty="0">
                <a:latin typeface="Times New Roman" pitchFamily="18" charset="0"/>
                <a:cs typeface="Times New Roman" pitchFamily="18" charset="0"/>
              </a:rPr>
              <a:t>Дөнья буйлап яхшылык йөри” акциясе</a:t>
            </a:r>
            <a:endParaRPr lang="ru-RU" sz="1100" dirty="0">
              <a:latin typeface="Times New Roman" pitchFamily="18" charset="0"/>
              <a:cs typeface="Times New Roman" pitchFamily="18" charset="0"/>
            </a:endParaRPr>
          </a:p>
          <a:p>
            <a:pPr algn="just"/>
            <a:r>
              <a:rPr lang="tt-RU" sz="1100" dirty="0">
                <a:latin typeface="Times New Roman" pitchFamily="18" charset="0"/>
                <a:cs typeface="Times New Roman" pitchFamily="18" charset="0"/>
              </a:rPr>
              <a:t>Һәр елны 1 нче декабрьдән 10нчы декабрьгә кадәр мөмкинлекләре чикле булган кешеләр ункөнлеге уздырыла. Бу ункөнлектә төрле чаралар үткәрелә. Мөмкинлеге чикле булган кешеләргә ярдәм итү, аларны ярышларда катнаштыру, концертлар күрсәтү, ял иттерү максатыннан үткәрелә алар. Әлеге акциядә безнең мәктәп тә актив катнаша. Тәрбия сәгатьләре, файдалы әңгәмәләр үтә. Быел “Дөнья буйлап яхшылык йөри” темасына рәсем конкурсы узды. Әлеге бәйгедә 1-7 нче сыйныф укучылары актив катнашты. Җиңүче укучылар да билгеләнде һәм бүләкләнде. Башлангыч сыйныфтан Валиева М. 1 урын, Хафизов Б. 2 урын, Ботурова Ф. 3 урын алды. Урта сыйныфлар арасында Җамалетдинов Р. 1 урын, Газизянов И. 2 урын, Бикбаев И. 3 урынга ия булдылар. Шулай ук актив катнашкан өчен Валишина А., Валишин Р., </a:t>
            </a:r>
            <a:r>
              <a:rPr lang="tt-RU" sz="1100" dirty="0" smtClean="0">
                <a:latin typeface="Times New Roman" pitchFamily="18" charset="0"/>
                <a:cs typeface="Times New Roman" pitchFamily="18" charset="0"/>
              </a:rPr>
              <a:t>Гайнетдинова К. </a:t>
            </a:r>
            <a:r>
              <a:rPr lang="tt-RU" sz="1100" dirty="0">
                <a:latin typeface="Times New Roman" pitchFamily="18" charset="0"/>
                <a:cs typeface="Times New Roman" pitchFamily="18" charset="0"/>
              </a:rPr>
              <a:t>махсус бүләк алдылар. Киләчәктә дә актив булуыгызны сорыйбыз.</a:t>
            </a:r>
            <a:endParaRPr lang="ru-RU" sz="1100" dirty="0">
              <a:latin typeface="Times New Roman" pitchFamily="18" charset="0"/>
              <a:cs typeface="Times New Roman" pitchFamily="18" charset="0"/>
            </a:endParaRPr>
          </a:p>
          <a:p>
            <a:pPr algn="r"/>
            <a:r>
              <a:rPr lang="tt-RU" sz="1100" dirty="0">
                <a:latin typeface="Times New Roman" pitchFamily="18" charset="0"/>
                <a:cs typeface="Times New Roman" pitchFamily="18" charset="0"/>
              </a:rPr>
              <a:t>                      Сабирҗанов Айзат, 5 нче </a:t>
            </a:r>
            <a:r>
              <a:rPr lang="tt-RU" sz="1100" dirty="0" smtClean="0">
                <a:latin typeface="Times New Roman" pitchFamily="18" charset="0"/>
                <a:cs typeface="Times New Roman" pitchFamily="18" charset="0"/>
              </a:rPr>
              <a:t>сыйныф</a:t>
            </a:r>
            <a:endParaRPr lang="ru-RU" sz="1100" dirty="0">
              <a:latin typeface="Times New Roman" pitchFamily="18" charset="0"/>
              <a:cs typeface="Times New Roman" pitchFamily="18" charset="0"/>
            </a:endParaRPr>
          </a:p>
        </p:txBody>
      </p:sp>
      <p:pic>
        <p:nvPicPr>
          <p:cNvPr id="13320" name="Picture 8" descr="IMG_20241209_075113"/>
          <p:cNvPicPr>
            <a:picLocks noChangeAspect="1" noChangeArrowheads="1"/>
          </p:cNvPicPr>
          <p:nvPr/>
        </p:nvPicPr>
        <p:blipFill>
          <a:blip r:embed="rId3" cstate="print">
            <a:extLst>
              <a:ext uri="{28A0092B-C50C-407E-A947-70E740481C1C}">
                <a14:useLocalDpi xmlns:a14="http://schemas.microsoft.com/office/drawing/2010/main" val="0"/>
              </a:ext>
            </a:extLst>
          </a:blip>
          <a:srcRect r="3279" b="16304"/>
          <a:stretch>
            <a:fillRect/>
          </a:stretch>
        </p:blipFill>
        <p:spPr bwMode="auto">
          <a:xfrm>
            <a:off x="183682" y="1547664"/>
            <a:ext cx="2482408" cy="1618486"/>
          </a:xfrm>
          <a:prstGeom prst="rect">
            <a:avLst/>
          </a:prstGeom>
          <a:noFill/>
          <a:ln>
            <a:noFill/>
          </a:ln>
          <a:effectLst>
            <a:outerShdw dist="107763" dir="2700000" algn="ctr" rotWithShape="0">
              <a:srgbClr val="31849B">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Picture 9" descr="IMG_965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0123" y="4561746"/>
            <a:ext cx="1790700" cy="2000250"/>
          </a:xfrm>
          <a:prstGeom prst="rect">
            <a:avLst/>
          </a:prstGeom>
          <a:noFill/>
          <a:ln>
            <a:noFill/>
          </a:ln>
          <a:effectLst>
            <a:outerShdw dist="107763" dir="2700000" algn="ctr" rotWithShape="0">
              <a:srgbClr val="31849B">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1988840" y="4470627"/>
            <a:ext cx="4772020" cy="2123658"/>
          </a:xfrm>
          <a:prstGeom prst="rect">
            <a:avLst/>
          </a:prstGeom>
          <a:noFill/>
        </p:spPr>
        <p:txBody>
          <a:bodyPr wrap="square" rtlCol="0">
            <a:spAutoFit/>
          </a:bodyPr>
          <a:lstStyle/>
          <a:p>
            <a:pPr algn="ctr"/>
            <a:r>
              <a:rPr lang="ru-RU" sz="1100" b="1" dirty="0" err="1">
                <a:latin typeface="Times New Roman" pitchFamily="18" charset="0"/>
                <a:cs typeface="Times New Roman" pitchFamily="18" charset="0"/>
              </a:rPr>
              <a:t>Классташым</a:t>
            </a:r>
            <a:r>
              <a:rPr lang="ru-RU" sz="1100" b="1" dirty="0">
                <a:latin typeface="Times New Roman" pitchFamily="18" charset="0"/>
                <a:cs typeface="Times New Roman" pitchFamily="18" charset="0"/>
              </a:rPr>
              <a:t> - </a:t>
            </a:r>
            <a:r>
              <a:rPr lang="ru-RU" sz="1100" b="1" dirty="0" err="1">
                <a:latin typeface="Times New Roman" pitchFamily="18" charset="0"/>
                <a:cs typeface="Times New Roman" pitchFamily="18" charset="0"/>
              </a:rPr>
              <a:t>безне</a:t>
            </a:r>
            <a:r>
              <a:rPr lang="tt-RU" sz="1100" b="1" dirty="0">
                <a:latin typeface="Times New Roman" pitchFamily="18" charset="0"/>
                <a:cs typeface="Times New Roman" pitchFamily="18" charset="0"/>
              </a:rPr>
              <a:t>ң </a:t>
            </a:r>
            <a:r>
              <a:rPr lang="tt-RU" sz="1100" b="1" dirty="0" smtClean="0">
                <a:latin typeface="Times New Roman" pitchFamily="18" charset="0"/>
                <a:cs typeface="Times New Roman" pitchFamily="18" charset="0"/>
              </a:rPr>
              <a:t>горурлык</a:t>
            </a:r>
            <a:endParaRPr lang="ru-RU" sz="1100" dirty="0">
              <a:latin typeface="Times New Roman" pitchFamily="18" charset="0"/>
              <a:cs typeface="Times New Roman" pitchFamily="18" charset="0"/>
            </a:endParaRPr>
          </a:p>
          <a:p>
            <a:pPr algn="just"/>
            <a:r>
              <a:rPr lang="tt-RU" sz="1100" dirty="0" smtClean="0">
                <a:latin typeface="Times New Roman" pitchFamily="18" charset="0"/>
                <a:cs typeface="Times New Roman" pitchFamily="18" charset="0"/>
              </a:rPr>
              <a:t>      Сүзем </a:t>
            </a:r>
            <a:r>
              <a:rPr lang="tt-RU" sz="1100" dirty="0">
                <a:latin typeface="Times New Roman" pitchFamily="18" charset="0"/>
                <a:cs typeface="Times New Roman" pitchFamily="18" charset="0"/>
              </a:rPr>
              <a:t>кара чәчле, тырыш, уңган, кешелекле </a:t>
            </a:r>
            <a:r>
              <a:rPr lang="tt-RU" sz="1100" dirty="0" smtClean="0">
                <a:latin typeface="Times New Roman" pitchFamily="18" charset="0"/>
                <a:cs typeface="Times New Roman" pitchFamily="18" charset="0"/>
              </a:rPr>
              <a:t>дустым - Айзилә </a:t>
            </a:r>
            <a:r>
              <a:rPr lang="tt-RU" sz="1100" dirty="0">
                <a:latin typeface="Times New Roman" pitchFamily="18" charset="0"/>
                <a:cs typeface="Times New Roman" pitchFamily="18" charset="0"/>
              </a:rPr>
              <a:t>турында. Ул </a:t>
            </a:r>
            <a:r>
              <a:rPr lang="tt-RU" sz="1100" dirty="0" smtClean="0">
                <a:latin typeface="Times New Roman" pitchFamily="18" charset="0"/>
                <a:cs typeface="Times New Roman" pitchFamily="18" charset="0"/>
              </a:rPr>
              <a:t>- минем </a:t>
            </a:r>
            <a:r>
              <a:rPr lang="tt-RU" sz="1100" dirty="0">
                <a:latin typeface="Times New Roman" pitchFamily="18" charset="0"/>
                <a:cs typeface="Times New Roman" pitchFamily="18" charset="0"/>
              </a:rPr>
              <a:t>иң якын дусларымның берсе.</a:t>
            </a:r>
            <a:endParaRPr lang="ru-RU" sz="1100" dirty="0">
              <a:latin typeface="Times New Roman" pitchFamily="18" charset="0"/>
              <a:cs typeface="Times New Roman" pitchFamily="18" charset="0"/>
            </a:endParaRPr>
          </a:p>
          <a:p>
            <a:pPr algn="just"/>
            <a:r>
              <a:rPr lang="tt-RU" sz="1100" dirty="0" smtClean="0">
                <a:latin typeface="Times New Roman" pitchFamily="18" charset="0"/>
                <a:cs typeface="Times New Roman" pitchFamily="18" charset="0"/>
              </a:rPr>
              <a:t>      Айзилә </a:t>
            </a:r>
            <a:r>
              <a:rPr lang="tt-RU" sz="1100" dirty="0">
                <a:latin typeface="Times New Roman" pitchFamily="18" charset="0"/>
                <a:cs typeface="Times New Roman" pitchFamily="18" charset="0"/>
              </a:rPr>
              <a:t>- бик уңган, акыллы кыз.Ул бик игелекле һәм мәрхәмәтле, ачык йөзле, һәрвакыт авыр чакта ярдәм кулын суза.</a:t>
            </a:r>
            <a:endParaRPr lang="ru-RU" sz="1100" dirty="0">
              <a:latin typeface="Times New Roman" pitchFamily="18" charset="0"/>
              <a:cs typeface="Times New Roman" pitchFamily="18" charset="0"/>
            </a:endParaRPr>
          </a:p>
          <a:p>
            <a:pPr algn="just"/>
            <a:r>
              <a:rPr lang="en-US" sz="1100" dirty="0" smtClean="0">
                <a:latin typeface="Times New Roman" pitchFamily="18" charset="0"/>
                <a:cs typeface="Times New Roman" pitchFamily="18" charset="0"/>
              </a:rPr>
              <a:t>       </a:t>
            </a:r>
            <a:r>
              <a:rPr lang="tt-RU" sz="1100" dirty="0" smtClean="0">
                <a:latin typeface="Times New Roman" pitchFamily="18" charset="0"/>
                <a:cs typeface="Times New Roman" pitchFamily="18" charset="0"/>
              </a:rPr>
              <a:t>Безнең </a:t>
            </a:r>
            <a:r>
              <a:rPr lang="tt-RU" sz="1100" dirty="0">
                <a:latin typeface="Times New Roman" pitchFamily="18" charset="0"/>
                <a:cs typeface="Times New Roman" pitchFamily="18" charset="0"/>
              </a:rPr>
              <a:t>сыйныфта Айзиләне гадел һәм кыю, белемле булганы өчен яраталар. Дустымның белемле булуы төрле конкурсларда, фән олимпиадаларында призлы урыннар яулавында күренә. Ул безнең </a:t>
            </a:r>
            <a:r>
              <a:rPr lang="tt-RU" sz="1100" dirty="0" smtClean="0">
                <a:latin typeface="Times New Roman" pitchFamily="18" charset="0"/>
                <a:cs typeface="Times New Roman" pitchFamily="18" charset="0"/>
              </a:rPr>
              <a:t>быел</a:t>
            </a:r>
            <a:r>
              <a:rPr lang="en-US" sz="1100" dirty="0" smtClean="0">
                <a:latin typeface="Times New Roman" pitchFamily="18" charset="0"/>
                <a:cs typeface="Times New Roman" pitchFamily="18" charset="0"/>
              </a:rPr>
              <a:t> </a:t>
            </a:r>
            <a:r>
              <a:rPr lang="tt-RU" sz="1100" dirty="0" smtClean="0">
                <a:latin typeface="Times New Roman" pitchFamily="18" charset="0"/>
                <a:cs typeface="Times New Roman" pitchFamily="18" charset="0"/>
              </a:rPr>
              <a:t>да </a:t>
            </a:r>
            <a:r>
              <a:rPr lang="tt-RU" sz="1100" dirty="0">
                <a:latin typeface="Times New Roman" pitchFamily="18" charset="0"/>
                <a:cs typeface="Times New Roman" pitchFamily="18" charset="0"/>
              </a:rPr>
              <a:t>үзен яхшы яктан гына күрсәтте. Технология,  татар теле, татар әдәбиты фәннәреннән призлы урыннарга лаек булды. Киләчәктә дә </a:t>
            </a:r>
            <a:r>
              <a:rPr lang="tt-RU" sz="1100" dirty="0" smtClean="0">
                <a:latin typeface="Times New Roman" pitchFamily="18" charset="0"/>
                <a:cs typeface="Times New Roman" pitchFamily="18" charset="0"/>
              </a:rPr>
              <a:t>Айзиләнең </a:t>
            </a:r>
            <a:r>
              <a:rPr lang="tt-RU" sz="1100" dirty="0">
                <a:latin typeface="Times New Roman" pitchFamily="18" charset="0"/>
                <a:cs typeface="Times New Roman" pitchFamily="18" charset="0"/>
              </a:rPr>
              <a:t>зурдан-зур уңышларга ирешүен телибез.</a:t>
            </a:r>
            <a:endParaRPr lang="ru-RU" sz="1100" dirty="0">
              <a:latin typeface="Times New Roman" pitchFamily="18" charset="0"/>
              <a:cs typeface="Times New Roman" pitchFamily="18" charset="0"/>
            </a:endParaRPr>
          </a:p>
          <a:p>
            <a:pPr algn="r"/>
            <a:r>
              <a:rPr lang="tt-RU" sz="1100" dirty="0">
                <a:latin typeface="Times New Roman" pitchFamily="18" charset="0"/>
                <a:cs typeface="Times New Roman" pitchFamily="18" charset="0"/>
              </a:rPr>
              <a:t>Гарипова Ильвина, 8нче сыйныф</a:t>
            </a:r>
            <a:endParaRPr lang="ru-RU" sz="1100" dirty="0">
              <a:latin typeface="Times New Roman" pitchFamily="18" charset="0"/>
              <a:cs typeface="Times New Roman" pitchFamily="18" charset="0"/>
            </a:endParaRPr>
          </a:p>
        </p:txBody>
      </p:sp>
      <p:sp>
        <p:nvSpPr>
          <p:cNvPr id="13" name="TextBox 12"/>
          <p:cNvSpPr txBox="1"/>
          <p:nvPr/>
        </p:nvSpPr>
        <p:spPr>
          <a:xfrm>
            <a:off x="73296" y="6659917"/>
            <a:ext cx="4795864" cy="2462213"/>
          </a:xfrm>
          <a:prstGeom prst="rect">
            <a:avLst/>
          </a:prstGeom>
          <a:noFill/>
        </p:spPr>
        <p:txBody>
          <a:bodyPr wrap="square" rtlCol="0">
            <a:spAutoFit/>
          </a:bodyPr>
          <a:lstStyle/>
          <a:p>
            <a:pPr algn="ctr"/>
            <a:r>
              <a:rPr lang="ru-RU" sz="1100" b="1" dirty="0">
                <a:latin typeface="Times New Roman" pitchFamily="18" charset="0"/>
                <a:cs typeface="Times New Roman" pitchFamily="18" charset="0"/>
              </a:rPr>
              <a:t>Спорт бел</a:t>
            </a:r>
            <a:r>
              <a:rPr lang="tt-RU" sz="1100" b="1" dirty="0">
                <a:latin typeface="Times New Roman" pitchFamily="18" charset="0"/>
                <a:cs typeface="Times New Roman" pitchFamily="18" charset="0"/>
              </a:rPr>
              <a:t>ән яшик</a:t>
            </a:r>
            <a:endParaRPr lang="ru-RU" sz="1100" dirty="0">
              <a:latin typeface="Times New Roman" pitchFamily="18" charset="0"/>
              <a:cs typeface="Times New Roman" pitchFamily="18" charset="0"/>
            </a:endParaRPr>
          </a:p>
          <a:p>
            <a:pPr algn="just"/>
            <a:r>
              <a:rPr lang="tt-RU" sz="1100" dirty="0">
                <a:latin typeface="Times New Roman" pitchFamily="18" charset="0"/>
                <a:cs typeface="Times New Roman" pitchFamily="18" charset="0"/>
              </a:rPr>
              <a:t>Мин - Сабирҗанов Айзат Рашитович-2013 елның 31 октябрендә тудым. Кечкенәдән спортны яратып үстем. Чөнки минем ике абыем да спорт белән кызыксына. Алар армспорт белән </a:t>
            </a:r>
            <a:r>
              <a:rPr lang="tt-RU" sz="1100" dirty="0" smtClean="0">
                <a:latin typeface="Times New Roman" pitchFamily="18" charset="0"/>
                <a:cs typeface="Times New Roman" pitchFamily="18" charset="0"/>
              </a:rPr>
              <a:t>шөгыл</a:t>
            </a:r>
            <a:r>
              <a:rPr lang="ru-RU" sz="1100" dirty="0" smtClean="0">
                <a:latin typeface="Times New Roman" pitchFamily="18" charset="0"/>
                <a:cs typeface="Times New Roman" pitchFamily="18" charset="0"/>
              </a:rPr>
              <a:t>ь</a:t>
            </a:r>
            <a:r>
              <a:rPr lang="tt-RU" sz="1100" dirty="0" smtClean="0">
                <a:latin typeface="Times New Roman" pitchFamily="18" charset="0"/>
                <a:cs typeface="Times New Roman" pitchFamily="18" charset="0"/>
              </a:rPr>
              <a:t>ләнәләр</a:t>
            </a:r>
            <a:r>
              <a:rPr lang="tt-RU" sz="1100" dirty="0">
                <a:latin typeface="Times New Roman" pitchFamily="18" charset="0"/>
                <a:cs typeface="Times New Roman" pitchFamily="18" charset="0"/>
              </a:rPr>
              <a:t>. Мин дә аларга ияреп, 9 яшемдә шушы спорт төре буенча тренировкаларга йөри башладым. Көчемне район күләм һәм республика ярышларында сынап карадым. Беренче тапкыр Теләчедә үткәрелгән ярышта катнаштым. Икенче мәртәбә Кукмара районында үткәрелгән ярышта катнашып икенче урынны яуладым. Аннан республикада уздырылган ярышта, быел Балтач районында уздырылган ярышта да катнашырга туры килде. Бу ярышлар миндә үземә ышаныч уята. Яшьтәшләрем белән дуслашырга, аралашырга ярдәм итә. Спорт белән шөгыльләнү һәр кешегә дә кирәк. </a:t>
            </a:r>
            <a:r>
              <a:rPr lang="tt-RU" sz="1100" dirty="0" smtClean="0">
                <a:latin typeface="Times New Roman" pitchFamily="18" charset="0"/>
                <a:cs typeface="Times New Roman" pitchFamily="18" charset="0"/>
              </a:rPr>
              <a:t>Үзебезнең </a:t>
            </a:r>
            <a:r>
              <a:rPr lang="tt-RU" sz="1100" dirty="0">
                <a:latin typeface="Times New Roman" pitchFamily="18" charset="0"/>
                <a:cs typeface="Times New Roman" pitchFamily="18" charset="0"/>
              </a:rPr>
              <a:t>сәламәтлегебезне саклыйк, спортны яратыйк!</a:t>
            </a:r>
            <a:endParaRPr lang="ru-RU" sz="1100" dirty="0">
              <a:latin typeface="Times New Roman" pitchFamily="18" charset="0"/>
              <a:cs typeface="Times New Roman" pitchFamily="18" charset="0"/>
            </a:endParaRPr>
          </a:p>
          <a:p>
            <a:pPr algn="r"/>
            <a:r>
              <a:rPr lang="tt-RU" sz="1100" dirty="0">
                <a:latin typeface="Times New Roman" pitchFamily="18" charset="0"/>
                <a:cs typeface="Times New Roman" pitchFamily="18" charset="0"/>
              </a:rPr>
              <a:t>                                                Сабирҗанов Айзат, 5нче </a:t>
            </a:r>
            <a:r>
              <a:rPr lang="tt-RU" sz="1100" dirty="0" smtClean="0">
                <a:latin typeface="Times New Roman" pitchFamily="18" charset="0"/>
                <a:cs typeface="Times New Roman" pitchFamily="18" charset="0"/>
              </a:rPr>
              <a:t>сыйныф</a:t>
            </a:r>
            <a:endParaRPr lang="ru-RU" sz="1100" dirty="0">
              <a:latin typeface="Times New Roman" pitchFamily="18" charset="0"/>
              <a:cs typeface="Times New Roman" pitchFamily="18" charset="0"/>
            </a:endParaRPr>
          </a:p>
        </p:txBody>
      </p:sp>
      <p:pic>
        <p:nvPicPr>
          <p:cNvPr id="13322" name="Рисунок 3" descr="Описание: C:\Users\Uchitel\Desktop\1.jpg"/>
          <p:cNvPicPr>
            <a:picLocks noChangeAspect="1" noChangeArrowheads="1"/>
          </p:cNvPicPr>
          <p:nvPr/>
        </p:nvPicPr>
        <p:blipFill>
          <a:blip r:embed="rId5" cstate="print">
            <a:extLst>
              <a:ext uri="{28A0092B-C50C-407E-A947-70E740481C1C}">
                <a14:useLocalDpi xmlns:a14="http://schemas.microsoft.com/office/drawing/2010/main" val="0"/>
              </a:ext>
            </a:extLst>
          </a:blip>
          <a:srcRect l="8800" t="3920" r="4500" b="12878"/>
          <a:stretch>
            <a:fillRect/>
          </a:stretch>
        </p:blipFill>
        <p:spPr bwMode="auto">
          <a:xfrm>
            <a:off x="4869160" y="6659917"/>
            <a:ext cx="1724025" cy="2216150"/>
          </a:xfrm>
          <a:prstGeom prst="rect">
            <a:avLst/>
          </a:prstGeom>
          <a:noFill/>
          <a:ln>
            <a:noFill/>
          </a:ln>
          <a:effectLst>
            <a:outerShdw dist="107763" dir="2700000" algn="ctr" rotWithShape="0">
              <a:srgbClr val="31849B">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20691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144000"/>
          </a:xfrm>
          <a:prstGeom prst="rect">
            <a:avLst/>
          </a:prstGeom>
          <a:noFill/>
          <a:extLst>
            <a:ext uri="{909E8E84-426E-40DD-AFC4-6F175D3DCCD1}">
              <a14:hiddenFill xmlns:a14="http://schemas.microsoft.com/office/drawing/2010/main">
                <a:solidFill>
                  <a:srgbClr val="FFFFFF"/>
                </a:solidFill>
              </a14:hiddenFill>
            </a:ext>
          </a:extLst>
        </p:spPr>
      </p:pic>
      <p:pic>
        <p:nvPicPr>
          <p:cNvPr id="24580" name="Picture 4" descr="IMG_20241126_130856"/>
          <p:cNvPicPr>
            <a:picLocks noChangeAspect="1" noChangeArrowheads="1"/>
          </p:cNvPicPr>
          <p:nvPr/>
        </p:nvPicPr>
        <p:blipFill>
          <a:blip r:embed="rId3" cstate="print">
            <a:extLst>
              <a:ext uri="{28A0092B-C50C-407E-A947-70E740481C1C}">
                <a14:useLocalDpi xmlns:a14="http://schemas.microsoft.com/office/drawing/2010/main" val="0"/>
              </a:ext>
            </a:extLst>
          </a:blip>
          <a:srcRect b="6000"/>
          <a:stretch>
            <a:fillRect/>
          </a:stretch>
        </p:blipFill>
        <p:spPr bwMode="auto">
          <a:xfrm>
            <a:off x="116632" y="636097"/>
            <a:ext cx="1790700" cy="2438400"/>
          </a:xfrm>
          <a:prstGeom prst="rect">
            <a:avLst/>
          </a:prstGeom>
          <a:noFill/>
          <a:ln>
            <a:noFill/>
          </a:ln>
          <a:effectLst>
            <a:outerShdw dist="107763" dir="2700000" algn="ctr" rotWithShape="0">
              <a:srgbClr val="31849B">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060848" y="636097"/>
            <a:ext cx="4680520" cy="2462213"/>
          </a:xfrm>
          <a:prstGeom prst="rect">
            <a:avLst/>
          </a:prstGeom>
          <a:noFill/>
        </p:spPr>
        <p:txBody>
          <a:bodyPr wrap="square" rtlCol="0">
            <a:spAutoFit/>
          </a:bodyPr>
          <a:lstStyle/>
          <a:p>
            <a:pPr algn="ctr"/>
            <a:r>
              <a:rPr lang="tt-RU" sz="1100" b="1" dirty="0">
                <a:latin typeface="Times New Roman" pitchFamily="18" charset="0"/>
                <a:cs typeface="Times New Roman" pitchFamily="18" charset="0"/>
              </a:rPr>
              <a:t>Минем беренче укытучым</a:t>
            </a:r>
            <a:r>
              <a:rPr lang="tt-RU" sz="1100" dirty="0">
                <a:latin typeface="Times New Roman" pitchFamily="18" charset="0"/>
                <a:cs typeface="Times New Roman" pitchFamily="18" charset="0"/>
              </a:rPr>
              <a:t>.</a:t>
            </a:r>
            <a:endParaRPr lang="ru-RU" sz="1100" dirty="0">
              <a:latin typeface="Times New Roman" pitchFamily="18" charset="0"/>
              <a:cs typeface="Times New Roman" pitchFamily="18" charset="0"/>
            </a:endParaRPr>
          </a:p>
          <a:p>
            <a:pPr algn="just"/>
            <a:r>
              <a:rPr lang="en-US" sz="1100" dirty="0" smtClean="0">
                <a:latin typeface="Times New Roman" pitchFamily="18" charset="0"/>
                <a:cs typeface="Times New Roman" pitchFamily="18" charset="0"/>
              </a:rPr>
              <a:t>       </a:t>
            </a:r>
            <a:r>
              <a:rPr lang="tt-RU" sz="1100" dirty="0" smtClean="0">
                <a:latin typeface="Times New Roman" pitchFamily="18" charset="0"/>
                <a:cs typeface="Times New Roman" pitchFamily="18" charset="0"/>
              </a:rPr>
              <a:t>Һәр </a:t>
            </a:r>
            <a:r>
              <a:rPr lang="tt-RU" sz="1100" dirty="0">
                <a:latin typeface="Times New Roman" pitchFamily="18" charset="0"/>
                <a:cs typeface="Times New Roman" pitchFamily="18" charset="0"/>
              </a:rPr>
              <a:t>кешенең иң матур һәм иң татлы истәлекләре була. Бу истәлекләр мәктәп белән бәйләнгән. Мәктәп сүзен ишетүгә, күз алдына беренче укытучы килеп баса. Минем сезгә үземнең иң яраткан беренче укытучым турында сөйлисем килә. Ул – Фазылҗанова Гөлфия Наил кызы. Беренче тапкыр мәктәп бусагасын атлап кергән көннән алып, безнең белән янәшәдә атлый. Ул безне белем дөн</a:t>
            </a:r>
            <a:r>
              <a:rPr lang="ru-RU" sz="1100" dirty="0">
                <a:latin typeface="Times New Roman" pitchFamily="18" charset="0"/>
                <a:cs typeface="Times New Roman" pitchFamily="18" charset="0"/>
              </a:rPr>
              <a:t>ь</a:t>
            </a:r>
            <a:r>
              <a:rPr lang="tt-RU" sz="1100" dirty="0">
                <a:latin typeface="Times New Roman" pitchFamily="18" charset="0"/>
                <a:cs typeface="Times New Roman" pitchFamily="18" charset="0"/>
              </a:rPr>
              <a:t>ясына алып керә. Хәреф танырга, язарга, санарга өйрәтә. Дәресләрне аңлаешлы, кызыклы итеп үткәрә. Аңламаган темаларыбызны кат-кат аңлата. Укытучыбыз безнең яхшы кешеләр булуыбызны тели. Гөлфия апабыз безнең уңышларыбызга сөенә.</a:t>
            </a:r>
            <a:endParaRPr lang="ru-RU" sz="1100" dirty="0">
              <a:latin typeface="Times New Roman" pitchFamily="18" charset="0"/>
              <a:cs typeface="Times New Roman" pitchFamily="18" charset="0"/>
            </a:endParaRPr>
          </a:p>
          <a:p>
            <a:pPr algn="just"/>
            <a:r>
              <a:rPr lang="en-US" sz="1100" dirty="0" smtClean="0">
                <a:latin typeface="Times New Roman" pitchFamily="18" charset="0"/>
                <a:cs typeface="Times New Roman" pitchFamily="18" charset="0"/>
              </a:rPr>
              <a:t>         </a:t>
            </a:r>
            <a:r>
              <a:rPr lang="tt-RU" sz="1100" dirty="0" smtClean="0">
                <a:latin typeface="Times New Roman" pitchFamily="18" charset="0"/>
                <a:cs typeface="Times New Roman" pitchFamily="18" charset="0"/>
              </a:rPr>
              <a:t>Гөлфия </a:t>
            </a:r>
            <a:r>
              <a:rPr lang="tt-RU" sz="1100" dirty="0">
                <a:latin typeface="Times New Roman" pitchFamily="18" charset="0"/>
                <a:cs typeface="Times New Roman" pitchFamily="18" charset="0"/>
              </a:rPr>
              <a:t>Наил кызы – гадел, түземле, тыныч, ягымлы укытучы. Мин укытучымны бик яратам һәм хөрмәт итәм. Аңа авыр, мактаулы эшендә зур уңышлар, сәламәтлек телим.</a:t>
            </a:r>
            <a:endParaRPr lang="ru-RU" sz="1100" dirty="0">
              <a:latin typeface="Times New Roman" pitchFamily="18" charset="0"/>
              <a:cs typeface="Times New Roman" pitchFamily="18" charset="0"/>
            </a:endParaRPr>
          </a:p>
          <a:p>
            <a:pPr algn="r"/>
            <a:r>
              <a:rPr lang="tt-RU" sz="1100" dirty="0">
                <a:latin typeface="Times New Roman" pitchFamily="18" charset="0"/>
                <a:cs typeface="Times New Roman" pitchFamily="18" charset="0"/>
              </a:rPr>
              <a:t>Хафизов Булат, </a:t>
            </a:r>
            <a:r>
              <a:rPr lang="en-US" sz="1100" dirty="0" smtClean="0">
                <a:latin typeface="Times New Roman" pitchFamily="18" charset="0"/>
                <a:cs typeface="Times New Roman" pitchFamily="18" charset="0"/>
              </a:rPr>
              <a:t> </a:t>
            </a:r>
            <a:r>
              <a:rPr lang="tt-RU" sz="1100" dirty="0" smtClean="0">
                <a:latin typeface="Times New Roman" pitchFamily="18" charset="0"/>
                <a:cs typeface="Times New Roman" pitchFamily="18" charset="0"/>
              </a:rPr>
              <a:t>2нче </a:t>
            </a:r>
            <a:r>
              <a:rPr lang="tt-RU" sz="1100" dirty="0">
                <a:latin typeface="Times New Roman" pitchFamily="18" charset="0"/>
                <a:cs typeface="Times New Roman" pitchFamily="18" charset="0"/>
              </a:rPr>
              <a:t>сыйныф</a:t>
            </a:r>
            <a:endParaRPr lang="ru-RU" sz="1100" dirty="0">
              <a:latin typeface="Times New Roman" pitchFamily="18" charset="0"/>
              <a:cs typeface="Times New Roman" pitchFamily="18" charset="0"/>
            </a:endParaRPr>
          </a:p>
        </p:txBody>
      </p:sp>
      <p:sp>
        <p:nvSpPr>
          <p:cNvPr id="6" name="TextBox 5"/>
          <p:cNvSpPr txBox="1"/>
          <p:nvPr/>
        </p:nvSpPr>
        <p:spPr>
          <a:xfrm>
            <a:off x="556830" y="25133"/>
            <a:ext cx="6120680" cy="584775"/>
          </a:xfrm>
          <a:prstGeom prst="rect">
            <a:avLst/>
          </a:prstGeom>
          <a:noFill/>
        </p:spPr>
        <p:txBody>
          <a:bodyPr wrap="square" rtlCol="0">
            <a:spAutoFit/>
          </a:bodyPr>
          <a:lstStyle/>
          <a:p>
            <a:pPr algn="ctr"/>
            <a:r>
              <a:rPr lang="ru-RU" sz="1600" b="1" i="1" dirty="0" err="1">
                <a:solidFill>
                  <a:schemeClr val="tx2">
                    <a:lumMod val="75000"/>
                  </a:schemeClr>
                </a:solidFill>
                <a:latin typeface="Times New Roman" pitchFamily="18" charset="0"/>
                <a:cs typeface="Times New Roman" pitchFamily="18" charset="0"/>
              </a:rPr>
              <a:t>Боекмас</a:t>
            </a:r>
            <a:r>
              <a:rPr lang="ru-RU" sz="1600" b="1" i="1" dirty="0">
                <a:solidFill>
                  <a:schemeClr val="tx2">
                    <a:lumMod val="75000"/>
                  </a:schemeClr>
                </a:solidFill>
                <a:latin typeface="Times New Roman" pitchFamily="18" charset="0"/>
                <a:cs typeface="Times New Roman" pitchFamily="18" charset="0"/>
              </a:rPr>
              <a:t> </a:t>
            </a:r>
            <a:r>
              <a:rPr lang="ru-RU" sz="1600" b="1" i="1" dirty="0" err="1">
                <a:solidFill>
                  <a:schemeClr val="tx2">
                    <a:lumMod val="75000"/>
                  </a:schemeClr>
                </a:solidFill>
                <a:latin typeface="Times New Roman" pitchFamily="18" charset="0"/>
                <a:cs typeface="Times New Roman" pitchFamily="18" charset="0"/>
              </a:rPr>
              <a:t>өчен</a:t>
            </a:r>
            <a:r>
              <a:rPr lang="ru-RU" sz="1600" b="1" i="1" dirty="0">
                <a:solidFill>
                  <a:schemeClr val="tx2">
                    <a:lumMod val="75000"/>
                  </a:schemeClr>
                </a:solidFill>
                <a:latin typeface="Times New Roman" pitchFamily="18" charset="0"/>
                <a:cs typeface="Times New Roman" pitchFamily="18" charset="0"/>
              </a:rPr>
              <a:t> </a:t>
            </a:r>
            <a:r>
              <a:rPr lang="ru-RU" sz="1600" b="1" i="1" dirty="0" err="1">
                <a:solidFill>
                  <a:schemeClr val="tx2">
                    <a:lumMod val="75000"/>
                  </a:schemeClr>
                </a:solidFill>
                <a:latin typeface="Times New Roman" pitchFamily="18" charset="0"/>
                <a:cs typeface="Times New Roman" pitchFamily="18" charset="0"/>
              </a:rPr>
              <a:t>күңелләр</a:t>
            </a:r>
            <a:r>
              <a:rPr lang="ru-RU" sz="1600" b="1" i="1" dirty="0">
                <a:solidFill>
                  <a:schemeClr val="tx2">
                    <a:lumMod val="75000"/>
                  </a:schemeClr>
                </a:solidFill>
                <a:latin typeface="Times New Roman" pitchFamily="18" charset="0"/>
                <a:cs typeface="Times New Roman" pitchFamily="18" charset="0"/>
              </a:rPr>
              <a:t>, </a:t>
            </a:r>
            <a:r>
              <a:rPr lang="ru-RU" sz="1600" b="1" i="1" dirty="0" err="1">
                <a:solidFill>
                  <a:schemeClr val="tx2">
                    <a:lumMod val="75000"/>
                  </a:schemeClr>
                </a:solidFill>
                <a:latin typeface="Times New Roman" pitchFamily="18" charset="0"/>
                <a:cs typeface="Times New Roman" pitchFamily="18" charset="0"/>
              </a:rPr>
              <a:t>кимсенмәс</a:t>
            </a:r>
            <a:r>
              <a:rPr lang="ru-RU" sz="1600" b="1" i="1" dirty="0">
                <a:solidFill>
                  <a:schemeClr val="tx2">
                    <a:lumMod val="75000"/>
                  </a:schemeClr>
                </a:solidFill>
                <a:latin typeface="Times New Roman" pitchFamily="18" charset="0"/>
                <a:cs typeface="Times New Roman" pitchFamily="18" charset="0"/>
              </a:rPr>
              <a:t> </a:t>
            </a:r>
            <a:r>
              <a:rPr lang="ru-RU" sz="1600" b="1" i="1" dirty="0" err="1">
                <a:solidFill>
                  <a:schemeClr val="tx2">
                    <a:lumMod val="75000"/>
                  </a:schemeClr>
                </a:solidFill>
                <a:latin typeface="Times New Roman" pitchFamily="18" charset="0"/>
                <a:cs typeface="Times New Roman" pitchFamily="18" charset="0"/>
              </a:rPr>
              <a:t>өчен</a:t>
            </a:r>
            <a:r>
              <a:rPr lang="ru-RU" sz="1600" b="1" i="1" dirty="0">
                <a:solidFill>
                  <a:schemeClr val="tx2">
                    <a:lumMod val="75000"/>
                  </a:schemeClr>
                </a:solidFill>
                <a:latin typeface="Times New Roman" pitchFamily="18" charset="0"/>
                <a:cs typeface="Times New Roman" pitchFamily="18" charset="0"/>
              </a:rPr>
              <a:t> </a:t>
            </a:r>
            <a:r>
              <a:rPr lang="ru-RU" sz="1600" b="1" i="1" dirty="0" err="1">
                <a:solidFill>
                  <a:schemeClr val="tx2">
                    <a:lumMod val="75000"/>
                  </a:schemeClr>
                </a:solidFill>
                <a:latin typeface="Times New Roman" pitchFamily="18" charset="0"/>
                <a:cs typeface="Times New Roman" pitchFamily="18" charset="0"/>
              </a:rPr>
              <a:t>йөрәк</a:t>
            </a:r>
            <a:r>
              <a:rPr lang="ru-RU" sz="1600" b="1" i="1" dirty="0">
                <a:solidFill>
                  <a:schemeClr val="tx2">
                    <a:lumMod val="75000"/>
                  </a:schemeClr>
                </a:solidFill>
                <a:latin typeface="Times New Roman" pitchFamily="18" charset="0"/>
                <a:cs typeface="Times New Roman" pitchFamily="18" charset="0"/>
              </a:rPr>
              <a:t> –</a:t>
            </a:r>
            <a:endParaRPr lang="ru-RU" sz="1600" i="1" dirty="0">
              <a:solidFill>
                <a:schemeClr val="tx2">
                  <a:lumMod val="75000"/>
                </a:schemeClr>
              </a:solidFill>
              <a:latin typeface="Times New Roman" pitchFamily="18" charset="0"/>
              <a:cs typeface="Times New Roman" pitchFamily="18" charset="0"/>
            </a:endParaRPr>
          </a:p>
          <a:p>
            <a:pPr algn="ctr"/>
            <a:r>
              <a:rPr lang="tt-RU" sz="1600" b="1" i="1" dirty="0">
                <a:solidFill>
                  <a:schemeClr val="tx2">
                    <a:lumMod val="75000"/>
                  </a:schemeClr>
                </a:solidFill>
                <a:latin typeface="Times New Roman" pitchFamily="18" charset="0"/>
                <a:cs typeface="Times New Roman" pitchFamily="18" charset="0"/>
              </a:rPr>
              <a:t>С</a:t>
            </a:r>
            <a:r>
              <a:rPr lang="ru-RU" sz="1600" b="1" i="1" dirty="0" err="1">
                <a:solidFill>
                  <a:schemeClr val="tx2">
                    <a:lumMod val="75000"/>
                  </a:schemeClr>
                </a:solidFill>
                <a:latin typeface="Times New Roman" pitchFamily="18" charset="0"/>
                <a:cs typeface="Times New Roman" pitchFamily="18" charset="0"/>
              </a:rPr>
              <a:t>ез</a:t>
            </a:r>
            <a:r>
              <a:rPr lang="ru-RU" sz="1600" b="1" i="1" dirty="0">
                <a:solidFill>
                  <a:schemeClr val="tx2">
                    <a:lumMod val="75000"/>
                  </a:schemeClr>
                </a:solidFill>
                <a:latin typeface="Times New Roman" pitchFamily="18" charset="0"/>
                <a:cs typeface="Times New Roman" pitchFamily="18" charset="0"/>
              </a:rPr>
              <a:t> </a:t>
            </a:r>
            <a:r>
              <a:rPr lang="ru-RU" sz="1600" b="1" i="1" dirty="0" err="1">
                <a:solidFill>
                  <a:schemeClr val="tx2">
                    <a:lumMod val="75000"/>
                  </a:schemeClr>
                </a:solidFill>
                <a:latin typeface="Times New Roman" pitchFamily="18" charset="0"/>
                <a:cs typeface="Times New Roman" pitchFamily="18" charset="0"/>
              </a:rPr>
              <a:t>кирәк</a:t>
            </a:r>
            <a:r>
              <a:rPr lang="ru-RU" sz="1600" b="1" i="1" dirty="0">
                <a:solidFill>
                  <a:schemeClr val="tx2">
                    <a:lumMod val="75000"/>
                  </a:schemeClr>
                </a:solidFill>
                <a:latin typeface="Times New Roman" pitchFamily="18" charset="0"/>
                <a:cs typeface="Times New Roman" pitchFamily="18" charset="0"/>
              </a:rPr>
              <a:t>, </a:t>
            </a:r>
            <a:r>
              <a:rPr lang="ru-RU" sz="1600" b="1" i="1" dirty="0" err="1">
                <a:solidFill>
                  <a:schemeClr val="tx2">
                    <a:lumMod val="75000"/>
                  </a:schemeClr>
                </a:solidFill>
                <a:latin typeface="Times New Roman" pitchFamily="18" charset="0"/>
                <a:cs typeface="Times New Roman" pitchFamily="18" charset="0"/>
              </a:rPr>
              <a:t>укытучылар</a:t>
            </a:r>
            <a:r>
              <a:rPr lang="ru-RU" sz="1600" b="1" i="1" dirty="0">
                <a:solidFill>
                  <a:schemeClr val="tx2">
                    <a:lumMod val="75000"/>
                  </a:schemeClr>
                </a:solidFill>
                <a:latin typeface="Times New Roman" pitchFamily="18" charset="0"/>
                <a:cs typeface="Times New Roman" pitchFamily="18" charset="0"/>
              </a:rPr>
              <a:t>, </a:t>
            </a:r>
            <a:r>
              <a:rPr lang="ru-RU" sz="1600" b="1" i="1" dirty="0" err="1">
                <a:solidFill>
                  <a:schemeClr val="tx2">
                    <a:lumMod val="75000"/>
                  </a:schemeClr>
                </a:solidFill>
                <a:latin typeface="Times New Roman" pitchFamily="18" charset="0"/>
                <a:cs typeface="Times New Roman" pitchFamily="18" charset="0"/>
              </a:rPr>
              <a:t>безгә</a:t>
            </a:r>
            <a:r>
              <a:rPr lang="ru-RU" sz="1600" b="1" i="1" dirty="0">
                <a:solidFill>
                  <a:schemeClr val="tx2">
                    <a:lumMod val="75000"/>
                  </a:schemeClr>
                </a:solidFill>
                <a:latin typeface="Times New Roman" pitchFamily="18" charset="0"/>
                <a:cs typeface="Times New Roman" pitchFamily="18" charset="0"/>
              </a:rPr>
              <a:t> </a:t>
            </a:r>
            <a:r>
              <a:rPr lang="ru-RU" sz="1600" b="1" i="1" dirty="0" err="1">
                <a:solidFill>
                  <a:schemeClr val="tx2">
                    <a:lumMod val="75000"/>
                  </a:schemeClr>
                </a:solidFill>
                <a:latin typeface="Times New Roman" pitchFamily="18" charset="0"/>
                <a:cs typeface="Times New Roman" pitchFamily="18" charset="0"/>
              </a:rPr>
              <a:t>һәрчак</a:t>
            </a:r>
            <a:r>
              <a:rPr lang="ru-RU" sz="1600" b="1" i="1" dirty="0">
                <a:solidFill>
                  <a:schemeClr val="tx2">
                    <a:lumMod val="75000"/>
                  </a:schemeClr>
                </a:solidFill>
                <a:latin typeface="Times New Roman" pitchFamily="18" charset="0"/>
                <a:cs typeface="Times New Roman" pitchFamily="18" charset="0"/>
              </a:rPr>
              <a:t> </a:t>
            </a:r>
            <a:r>
              <a:rPr lang="ru-RU" sz="1600" b="1" i="1" dirty="0" err="1">
                <a:solidFill>
                  <a:schemeClr val="tx2">
                    <a:lumMod val="75000"/>
                  </a:schemeClr>
                </a:solidFill>
                <a:latin typeface="Times New Roman" pitchFamily="18" charset="0"/>
                <a:cs typeface="Times New Roman" pitchFamily="18" charset="0"/>
              </a:rPr>
              <a:t>Сез</a:t>
            </a:r>
            <a:r>
              <a:rPr lang="ru-RU" sz="1600" b="1" i="1" dirty="0">
                <a:solidFill>
                  <a:schemeClr val="tx2">
                    <a:lumMod val="75000"/>
                  </a:schemeClr>
                </a:solidFill>
                <a:latin typeface="Times New Roman" pitchFamily="18" charset="0"/>
                <a:cs typeface="Times New Roman" pitchFamily="18" charset="0"/>
              </a:rPr>
              <a:t> </a:t>
            </a:r>
            <a:r>
              <a:rPr lang="ru-RU" sz="1600" b="1" i="1" dirty="0" err="1" smtClean="0">
                <a:solidFill>
                  <a:schemeClr val="tx2">
                    <a:lumMod val="75000"/>
                  </a:schemeClr>
                </a:solidFill>
                <a:latin typeface="Times New Roman" pitchFamily="18" charset="0"/>
                <a:cs typeface="Times New Roman" pitchFamily="18" charset="0"/>
              </a:rPr>
              <a:t>кирәк</a:t>
            </a:r>
            <a:r>
              <a:rPr lang="ru-RU" sz="1600" b="1" i="1" dirty="0" smtClean="0">
                <a:solidFill>
                  <a:schemeClr val="tx2">
                    <a:lumMod val="75000"/>
                  </a:schemeClr>
                </a:solidFill>
                <a:latin typeface="Times New Roman" pitchFamily="18" charset="0"/>
                <a:cs typeface="Times New Roman" pitchFamily="18" charset="0"/>
              </a:rPr>
              <a:t>!</a:t>
            </a:r>
          </a:p>
        </p:txBody>
      </p:sp>
      <p:sp>
        <p:nvSpPr>
          <p:cNvPr id="7" name="TextBox 6"/>
          <p:cNvSpPr txBox="1"/>
          <p:nvPr/>
        </p:nvSpPr>
        <p:spPr>
          <a:xfrm>
            <a:off x="180490" y="3275856"/>
            <a:ext cx="6560878" cy="5678478"/>
          </a:xfrm>
          <a:prstGeom prst="rect">
            <a:avLst/>
          </a:prstGeom>
          <a:noFill/>
        </p:spPr>
        <p:txBody>
          <a:bodyPr wrap="square" numCol="2" spcCol="180000" rtlCol="0">
            <a:spAutoFit/>
          </a:bodyPr>
          <a:lstStyle/>
          <a:p>
            <a:pPr algn="just"/>
            <a:endParaRPr lang="en-US" sz="1100" dirty="0" smtClean="0">
              <a:latin typeface="Times New Roman" pitchFamily="18" charset="0"/>
              <a:cs typeface="Times New Roman" pitchFamily="18" charset="0"/>
            </a:endParaRPr>
          </a:p>
          <a:p>
            <a:pPr algn="just"/>
            <a:endParaRPr lang="en-US" sz="1100" dirty="0">
              <a:latin typeface="Times New Roman" pitchFamily="18" charset="0"/>
              <a:cs typeface="Times New Roman" pitchFamily="18" charset="0"/>
            </a:endParaRPr>
          </a:p>
          <a:p>
            <a:pPr algn="just"/>
            <a:endParaRPr lang="en-US" sz="1100" dirty="0" smtClean="0">
              <a:latin typeface="Times New Roman" pitchFamily="18" charset="0"/>
              <a:cs typeface="Times New Roman" pitchFamily="18" charset="0"/>
            </a:endParaRPr>
          </a:p>
          <a:p>
            <a:pPr algn="just"/>
            <a:endParaRPr lang="en-US" sz="1100" dirty="0">
              <a:latin typeface="Times New Roman" pitchFamily="18" charset="0"/>
              <a:cs typeface="Times New Roman" pitchFamily="18" charset="0"/>
            </a:endParaRPr>
          </a:p>
          <a:p>
            <a:pPr algn="just"/>
            <a:endParaRPr lang="en-US" sz="1100" dirty="0" smtClean="0">
              <a:latin typeface="Times New Roman" pitchFamily="18" charset="0"/>
              <a:cs typeface="Times New Roman" pitchFamily="18" charset="0"/>
            </a:endParaRPr>
          </a:p>
          <a:p>
            <a:pPr algn="just"/>
            <a:endParaRPr lang="en-US" sz="1100" dirty="0">
              <a:latin typeface="Times New Roman" pitchFamily="18" charset="0"/>
              <a:cs typeface="Times New Roman" pitchFamily="18" charset="0"/>
            </a:endParaRPr>
          </a:p>
          <a:p>
            <a:pPr algn="just"/>
            <a:endParaRPr lang="en-US" sz="1100" dirty="0" smtClean="0">
              <a:latin typeface="Times New Roman" pitchFamily="18" charset="0"/>
              <a:cs typeface="Times New Roman" pitchFamily="18" charset="0"/>
            </a:endParaRPr>
          </a:p>
          <a:p>
            <a:pPr algn="just"/>
            <a:endParaRPr lang="en-US" sz="1100" dirty="0">
              <a:latin typeface="Times New Roman" pitchFamily="18" charset="0"/>
              <a:cs typeface="Times New Roman" pitchFamily="18" charset="0"/>
            </a:endParaRPr>
          </a:p>
          <a:p>
            <a:pPr algn="just"/>
            <a:endParaRPr lang="en-US" sz="1100" dirty="0" smtClean="0">
              <a:latin typeface="Times New Roman" pitchFamily="18" charset="0"/>
              <a:cs typeface="Times New Roman" pitchFamily="18" charset="0"/>
            </a:endParaRPr>
          </a:p>
          <a:p>
            <a:pPr algn="just"/>
            <a:endParaRPr lang="en-US" sz="1100" dirty="0">
              <a:latin typeface="Times New Roman" pitchFamily="18" charset="0"/>
              <a:cs typeface="Times New Roman" pitchFamily="18" charset="0"/>
            </a:endParaRPr>
          </a:p>
          <a:p>
            <a:pPr algn="just"/>
            <a:endParaRPr lang="en-US" sz="1100" dirty="0" smtClean="0">
              <a:latin typeface="Times New Roman" pitchFamily="18" charset="0"/>
              <a:cs typeface="Times New Roman" pitchFamily="18" charset="0"/>
            </a:endParaRPr>
          </a:p>
          <a:p>
            <a:pPr algn="just"/>
            <a:endParaRPr lang="en-US" sz="1100" dirty="0">
              <a:latin typeface="Times New Roman" pitchFamily="18" charset="0"/>
              <a:cs typeface="Times New Roman" pitchFamily="18" charset="0"/>
            </a:endParaRPr>
          </a:p>
          <a:p>
            <a:pPr algn="just"/>
            <a:endParaRPr lang="en-US" sz="1100" dirty="0" smtClean="0">
              <a:latin typeface="Times New Roman" pitchFamily="18" charset="0"/>
              <a:cs typeface="Times New Roman" pitchFamily="18" charset="0"/>
            </a:endParaRPr>
          </a:p>
          <a:p>
            <a:pPr algn="just"/>
            <a:endParaRPr lang="en-US" sz="1100" dirty="0">
              <a:latin typeface="Times New Roman" pitchFamily="18" charset="0"/>
              <a:cs typeface="Times New Roman" pitchFamily="18" charset="0"/>
            </a:endParaRPr>
          </a:p>
          <a:p>
            <a:pPr algn="just"/>
            <a:r>
              <a:rPr lang="en-US" sz="1100" dirty="0" smtClean="0">
                <a:latin typeface="Times New Roman" pitchFamily="18" charset="0"/>
                <a:cs typeface="Times New Roman" pitchFamily="18" charset="0"/>
              </a:rPr>
              <a:t>       </a:t>
            </a:r>
            <a:r>
              <a:rPr lang="tt-RU" sz="1100" dirty="0" smtClean="0">
                <a:latin typeface="Times New Roman" pitchFamily="18" charset="0"/>
                <a:cs typeface="Times New Roman" pitchFamily="18" charset="0"/>
              </a:rPr>
              <a:t>Фазлиева Мәг</a:t>
            </a:r>
            <a:r>
              <a:rPr lang="ru-RU" sz="1100" dirty="0" smtClean="0">
                <a:latin typeface="Times New Roman" pitchFamily="18" charset="0"/>
                <a:cs typeface="Times New Roman" pitchFamily="18" charset="0"/>
              </a:rPr>
              <a:t>ъ</a:t>
            </a:r>
            <a:r>
              <a:rPr lang="tt-RU" sz="1100" dirty="0" smtClean="0">
                <a:latin typeface="Times New Roman" pitchFamily="18" charset="0"/>
                <a:cs typeface="Times New Roman" pitchFamily="18" charset="0"/>
              </a:rPr>
              <a:t>фия </a:t>
            </a:r>
            <a:r>
              <a:rPr lang="tt-RU" sz="1100" dirty="0">
                <a:latin typeface="Times New Roman" pitchFamily="18" charset="0"/>
                <a:cs typeface="Times New Roman" pitchFamily="18" charset="0"/>
              </a:rPr>
              <a:t>Мәгъсүм кызы 1960 нчы елның 12 нче апрелендә Киров өлкәсе Нократ аланы Иске Пенәгәр авылында дөньяга килгән. Әтисе- Багаутдинов Мәгъсүм тракторчы, әнисе – Оркыя гади колхозчы булганнар.</a:t>
            </a:r>
            <a:endParaRPr lang="ru-RU" sz="1100" dirty="0">
              <a:latin typeface="Times New Roman" pitchFamily="18" charset="0"/>
              <a:cs typeface="Times New Roman" pitchFamily="18" charset="0"/>
            </a:endParaRPr>
          </a:p>
          <a:p>
            <a:pPr algn="just"/>
            <a:r>
              <a:rPr lang="tt-RU" sz="1100" dirty="0" smtClean="0">
                <a:latin typeface="Times New Roman" pitchFamily="18" charset="0"/>
                <a:cs typeface="Times New Roman" pitchFamily="18" charset="0"/>
              </a:rPr>
              <a:t>      1967 </a:t>
            </a:r>
            <a:r>
              <a:rPr lang="tt-RU" sz="1100" dirty="0">
                <a:latin typeface="Times New Roman" pitchFamily="18" charset="0"/>
                <a:cs typeface="Times New Roman" pitchFamily="18" charset="0"/>
              </a:rPr>
              <a:t>нче елда Иске Пенәгәр мәктәбендә укый башлый. “Минем беренче укытучым Мулланурова Равия апа иде. Ул </a:t>
            </a:r>
            <a:r>
              <a:rPr lang="tt-RU" sz="1100" dirty="0" smtClean="0">
                <a:latin typeface="Times New Roman" pitchFamily="18" charset="0"/>
                <a:cs typeface="Times New Roman" pitchFamily="18" charset="0"/>
              </a:rPr>
              <a:t>- бик </a:t>
            </a:r>
            <a:r>
              <a:rPr lang="tt-RU" sz="1100" dirty="0">
                <a:latin typeface="Times New Roman" pitchFamily="18" charset="0"/>
                <a:cs typeface="Times New Roman" pitchFamily="18" charset="0"/>
              </a:rPr>
              <a:t>чибәр, итагатьле, тыныч холыклы шул ук вакытта бик таләпчән дә  кеше. Ул миндә укытучы һөнәренә мәхәббәт уятты. </a:t>
            </a:r>
            <a:r>
              <a:rPr lang="tt-RU" sz="1100" dirty="0" smtClean="0">
                <a:latin typeface="Times New Roman" pitchFamily="18" charset="0"/>
                <a:cs typeface="Times New Roman" pitchFamily="18" charset="0"/>
              </a:rPr>
              <a:t>Үз-үземә: </a:t>
            </a:r>
            <a:r>
              <a:rPr lang="tt-RU" sz="1100" dirty="0">
                <a:latin typeface="Times New Roman" pitchFamily="18" charset="0"/>
                <a:cs typeface="Times New Roman" pitchFamily="18" charset="0"/>
              </a:rPr>
              <a:t>“Мин дә шундый укытучы булам</a:t>
            </a:r>
            <a:r>
              <a:rPr lang="tt-RU" sz="1100" dirty="0" smtClean="0">
                <a:latin typeface="Times New Roman" pitchFamily="18" charset="0"/>
                <a:cs typeface="Times New Roman" pitchFamily="18" charset="0"/>
              </a:rPr>
              <a:t>” - </a:t>
            </a:r>
            <a:r>
              <a:rPr lang="tt-RU" sz="1100" dirty="0">
                <a:latin typeface="Times New Roman" pitchFamily="18" charset="0"/>
                <a:cs typeface="Times New Roman" pitchFamily="18" charset="0"/>
              </a:rPr>
              <a:t>дип вәгъдә бирдем</a:t>
            </a:r>
            <a:r>
              <a:rPr lang="tt-RU" sz="1100" dirty="0" smtClean="0">
                <a:latin typeface="Times New Roman" pitchFamily="18" charset="0"/>
                <a:cs typeface="Times New Roman" pitchFamily="18" charset="0"/>
              </a:rPr>
              <a:t>, - </a:t>
            </a:r>
            <a:r>
              <a:rPr lang="tt-RU" sz="1100" dirty="0">
                <a:latin typeface="Times New Roman" pitchFamily="18" charset="0"/>
                <a:cs typeface="Times New Roman" pitchFamily="18" charset="0"/>
              </a:rPr>
              <a:t>дип искә ала ул елларны Мәгыфия апа. Равия апа биргән белем нигезендә 8 классны “5” билгеләренә генә тәмамлый ул. Хыялы кабул булып, </a:t>
            </a:r>
            <a:r>
              <a:rPr lang="tt-RU" sz="1100" dirty="0" smtClean="0">
                <a:latin typeface="Times New Roman" pitchFamily="18" charset="0"/>
                <a:cs typeface="Times New Roman" pitchFamily="18" charset="0"/>
              </a:rPr>
              <a:t>Мәгъфия </a:t>
            </a:r>
            <a:r>
              <a:rPr lang="tt-RU" sz="1100" dirty="0">
                <a:latin typeface="Times New Roman" pitchFamily="18" charset="0"/>
                <a:cs typeface="Times New Roman" pitchFamily="18" charset="0"/>
              </a:rPr>
              <a:t>Мәгъсүм кызы 1975 нче елда Арча педагогия көллиятенә  укырга керә.Ул чорларда көллияттә дан,шөһрәт казанган бик көчле эрудицияле педагоглар эшли. Күп белем бирәләр, үзләре дә студентлардан күпне таләп итәләр.Авыр булса да тырышып укый </a:t>
            </a:r>
            <a:r>
              <a:rPr lang="tt-RU" sz="1100" dirty="0" smtClean="0">
                <a:latin typeface="Times New Roman" pitchFamily="18" charset="0"/>
                <a:cs typeface="Times New Roman" pitchFamily="18" charset="0"/>
              </a:rPr>
              <a:t>Мәг</a:t>
            </a:r>
            <a:r>
              <a:rPr lang="ru-RU" sz="1100" dirty="0" smtClean="0">
                <a:latin typeface="Times New Roman" pitchFamily="18" charset="0"/>
                <a:cs typeface="Times New Roman" pitchFamily="18" charset="0"/>
              </a:rPr>
              <a:t>ъ</a:t>
            </a:r>
            <a:r>
              <a:rPr lang="tt-RU" sz="1100" dirty="0" smtClean="0">
                <a:latin typeface="Times New Roman" pitchFamily="18" charset="0"/>
                <a:cs typeface="Times New Roman" pitchFamily="18" charset="0"/>
              </a:rPr>
              <a:t>фия </a:t>
            </a:r>
            <a:r>
              <a:rPr lang="tt-RU" sz="1100" dirty="0">
                <a:latin typeface="Times New Roman" pitchFamily="18" charset="0"/>
                <a:cs typeface="Times New Roman" pitchFamily="18" charset="0"/>
              </a:rPr>
              <a:t>апа. Студент еллары вакыт узгач та төшләргә керә торган кызыклы вакыйгалары белән истә кала.</a:t>
            </a:r>
            <a:endParaRPr lang="ru-RU" sz="1100" dirty="0">
              <a:latin typeface="Times New Roman" pitchFamily="18" charset="0"/>
              <a:cs typeface="Times New Roman" pitchFamily="18" charset="0"/>
            </a:endParaRPr>
          </a:p>
          <a:p>
            <a:pPr algn="just"/>
            <a:r>
              <a:rPr lang="tt-RU" sz="1100" dirty="0" smtClean="0">
                <a:latin typeface="Times New Roman" pitchFamily="18" charset="0"/>
                <a:cs typeface="Times New Roman" pitchFamily="18" charset="0"/>
              </a:rPr>
              <a:t>         1979 </a:t>
            </a:r>
            <a:r>
              <a:rPr lang="tt-RU" sz="1100" dirty="0">
                <a:latin typeface="Times New Roman" pitchFamily="18" charset="0"/>
                <a:cs typeface="Times New Roman" pitchFamily="18" charset="0"/>
              </a:rPr>
              <a:t>нчы елны, “Башлангыч сыйныфлар укытучысы” дипломы алганнан соң, ул Иске Кишет башлангыч мәктәбендә укыта башлый. 2016 нчы елның 5 ноябренә кадәр 37ел буе биргән вәгъдәсенә тугры калып балаларга белем бирү системасында эшли. Хезмәтен яратып башкара.</a:t>
            </a:r>
            <a:endParaRPr lang="ru-RU" sz="1100" dirty="0">
              <a:latin typeface="Times New Roman" pitchFamily="18" charset="0"/>
              <a:cs typeface="Times New Roman" pitchFamily="18" charset="0"/>
            </a:endParaRPr>
          </a:p>
          <a:p>
            <a:pPr algn="just"/>
            <a:r>
              <a:rPr lang="tt-RU" sz="1100" dirty="0" smtClean="0">
                <a:latin typeface="Times New Roman" pitchFamily="18" charset="0"/>
                <a:cs typeface="Times New Roman" pitchFamily="18" charset="0"/>
              </a:rPr>
              <a:t>       “</a:t>
            </a:r>
            <a:r>
              <a:rPr lang="tt-RU" sz="1100" dirty="0">
                <a:latin typeface="Times New Roman" pitchFamily="18" charset="0"/>
                <a:cs typeface="Times New Roman" pitchFamily="18" charset="0"/>
              </a:rPr>
              <a:t>Балаларны, эш урынымны, хезмәттәшләремне бик яраттым. Үземдә укып киткән балаларның уңышларын күреп сөенәм . Алар арасында төрле һөнәр ияләре бар. Хезмәтем бушка китмәгән, илгә, халкыма кирәкле, файдалы кешеләр тәрбияләгәнмен дип язмышыма шөкер итеп яшим</a:t>
            </a:r>
            <a:r>
              <a:rPr lang="tt-RU" sz="1100" dirty="0" smtClean="0">
                <a:latin typeface="Times New Roman" pitchFamily="18" charset="0"/>
                <a:cs typeface="Times New Roman" pitchFamily="18" charset="0"/>
              </a:rPr>
              <a:t>,” - </a:t>
            </a:r>
            <a:r>
              <a:rPr lang="tt-RU" sz="1100" dirty="0">
                <a:latin typeface="Times New Roman" pitchFamily="18" charset="0"/>
                <a:cs typeface="Times New Roman" pitchFamily="18" charset="0"/>
              </a:rPr>
              <a:t>дип сөйли </a:t>
            </a:r>
            <a:r>
              <a:rPr lang="tt-RU" sz="1100" dirty="0" smtClean="0">
                <a:latin typeface="Times New Roman" pitchFamily="18" charset="0"/>
                <a:cs typeface="Times New Roman" pitchFamily="18" charset="0"/>
              </a:rPr>
              <a:t>Мәгъфия </a:t>
            </a:r>
            <a:r>
              <a:rPr lang="tt-RU" sz="1100" dirty="0">
                <a:latin typeface="Times New Roman" pitchFamily="18" charset="0"/>
                <a:cs typeface="Times New Roman" pitchFamily="18" charset="0"/>
              </a:rPr>
              <a:t>Мәгъсүм кызы.</a:t>
            </a:r>
            <a:endParaRPr lang="ru-RU" sz="1100" dirty="0">
              <a:latin typeface="Times New Roman" pitchFamily="18" charset="0"/>
              <a:cs typeface="Times New Roman" pitchFamily="18" charset="0"/>
            </a:endParaRPr>
          </a:p>
          <a:p>
            <a:pPr algn="just"/>
            <a:r>
              <a:rPr lang="en-US" sz="1100" dirty="0" smtClean="0">
                <a:latin typeface="Times New Roman" pitchFamily="18" charset="0"/>
                <a:cs typeface="Times New Roman" pitchFamily="18" charset="0"/>
              </a:rPr>
              <a:t>        </a:t>
            </a:r>
            <a:r>
              <a:rPr lang="tt-RU" sz="1100" dirty="0" smtClean="0">
                <a:latin typeface="Times New Roman" pitchFamily="18" charset="0"/>
                <a:cs typeface="Times New Roman" pitchFamily="18" charset="0"/>
              </a:rPr>
              <a:t>Укытучы </a:t>
            </a:r>
            <a:r>
              <a:rPr lang="tt-RU" sz="1100" dirty="0">
                <a:latin typeface="Times New Roman" pitchFamily="18" charset="0"/>
                <a:cs typeface="Times New Roman" pitchFamily="18" charset="0"/>
              </a:rPr>
              <a:t>үзе дә һәрвакыт белемен арттыру өстендә </a:t>
            </a:r>
            <a:r>
              <a:rPr lang="tt-RU" sz="1100" dirty="0" smtClean="0">
                <a:latin typeface="Times New Roman" pitchFamily="18" charset="0"/>
                <a:cs typeface="Times New Roman" pitchFamily="18" charset="0"/>
              </a:rPr>
              <a:t>эшли. 2001 </a:t>
            </a:r>
            <a:r>
              <a:rPr lang="tt-RU" sz="1100" dirty="0">
                <a:latin typeface="Times New Roman" pitchFamily="18" charset="0"/>
                <a:cs typeface="Times New Roman" pitchFamily="18" charset="0"/>
              </a:rPr>
              <a:t>нче елда читтән торып югары белемгә ия </a:t>
            </a:r>
            <a:r>
              <a:rPr lang="tt-RU" sz="1100" dirty="0" smtClean="0">
                <a:latin typeface="Times New Roman" pitchFamily="18" charset="0"/>
                <a:cs typeface="Times New Roman" pitchFamily="18" charset="0"/>
              </a:rPr>
              <a:t>була. </a:t>
            </a:r>
            <a:r>
              <a:rPr lang="tt-RU" sz="1100" dirty="0">
                <a:latin typeface="Times New Roman" pitchFamily="18" charset="0"/>
                <a:cs typeface="Times New Roman" pitchFamily="18" charset="0"/>
              </a:rPr>
              <a:t>Казан Дәүләт педагогика университеты дипломын ала. 1991 нче елда “Өлкән укытучы”, 1992 нче елда “Укытучы методист”, 2003 нче елда югары категория ала. 1993 нче елда хөкүмәтебезнең зур бүләге “Халык мәгарифе отличнигы” исеме бирелә, хезмәт ветераны, район мәгариф бүлеге грамоталары  белән бүләкләнә.</a:t>
            </a:r>
            <a:endParaRPr lang="ru-RU" sz="1100" dirty="0">
              <a:latin typeface="Times New Roman" pitchFamily="18" charset="0"/>
              <a:cs typeface="Times New Roman" pitchFamily="18" charset="0"/>
            </a:endParaRPr>
          </a:p>
          <a:p>
            <a:pPr algn="just"/>
            <a:r>
              <a:rPr lang="tt-RU" sz="1100" dirty="0">
                <a:latin typeface="Times New Roman" pitchFamily="18" charset="0"/>
                <a:cs typeface="Times New Roman" pitchFamily="18" charset="0"/>
              </a:rPr>
              <a:t>  </a:t>
            </a:r>
            <a:r>
              <a:rPr lang="tt-RU" sz="1100" dirty="0" smtClean="0">
                <a:latin typeface="Times New Roman" pitchFamily="18" charset="0"/>
                <a:cs typeface="Times New Roman" pitchFamily="18" charset="0"/>
              </a:rPr>
              <a:t>    Мәг</a:t>
            </a:r>
            <a:r>
              <a:rPr lang="ru-RU" sz="1100" dirty="0" smtClean="0">
                <a:latin typeface="Times New Roman" pitchFamily="18" charset="0"/>
                <a:cs typeface="Times New Roman" pitchFamily="18" charset="0"/>
              </a:rPr>
              <a:t>ъ</a:t>
            </a:r>
            <a:r>
              <a:rPr lang="tt-RU" sz="1100" dirty="0" smtClean="0">
                <a:latin typeface="Times New Roman" pitchFamily="18" charset="0"/>
                <a:cs typeface="Times New Roman" pitchFamily="18" charset="0"/>
              </a:rPr>
              <a:t>фия </a:t>
            </a:r>
            <a:r>
              <a:rPr lang="tt-RU" sz="1100" dirty="0">
                <a:latin typeface="Times New Roman" pitchFamily="18" charset="0"/>
                <a:cs typeface="Times New Roman" pitchFamily="18" charset="0"/>
              </a:rPr>
              <a:t>Мәгъсүм кызы 1985 нче елның ноябреннән  Иске Кишет башлангыч мәктәбе мөдире вазифасын башкара. Бүгенге көндә лаеклы ялда.</a:t>
            </a:r>
            <a:endParaRPr lang="ru-RU" sz="1100" dirty="0">
              <a:latin typeface="Times New Roman" pitchFamily="18" charset="0"/>
              <a:cs typeface="Times New Roman" pitchFamily="18" charset="0"/>
            </a:endParaRPr>
          </a:p>
          <a:p>
            <a:pPr algn="r"/>
            <a:r>
              <a:rPr lang="tt-RU" sz="1100" dirty="0">
                <a:latin typeface="Times New Roman" pitchFamily="18" charset="0"/>
                <a:cs typeface="Times New Roman" pitchFamily="18" charset="0"/>
              </a:rPr>
              <a:t>             Гәрәева Гөлнара Искәндәр кызы,</a:t>
            </a:r>
            <a:endParaRPr lang="ru-RU" sz="1100" dirty="0">
              <a:latin typeface="Times New Roman" pitchFamily="18" charset="0"/>
              <a:cs typeface="Times New Roman" pitchFamily="18" charset="0"/>
            </a:endParaRPr>
          </a:p>
          <a:p>
            <a:pPr algn="r"/>
            <a:r>
              <a:rPr lang="tt-RU" sz="1100" dirty="0">
                <a:latin typeface="Times New Roman" pitchFamily="18" charset="0"/>
                <a:cs typeface="Times New Roman" pitchFamily="18" charset="0"/>
              </a:rPr>
              <a:t>башлангыч сыйныф укытучысы</a:t>
            </a:r>
            <a:endParaRPr lang="ru-RU" sz="1100" dirty="0">
              <a:latin typeface="Times New Roman" pitchFamily="18" charset="0"/>
              <a:cs typeface="Times New Roman" pitchFamily="18" charset="0"/>
            </a:endParaRPr>
          </a:p>
          <a:p>
            <a:endParaRPr lang="ru-RU" sz="1100" dirty="0">
              <a:latin typeface="Times New Roman" pitchFamily="18" charset="0"/>
              <a:cs typeface="Times New Roman" pitchFamily="18" charset="0"/>
            </a:endParaRPr>
          </a:p>
        </p:txBody>
      </p:sp>
      <p:pic>
        <p:nvPicPr>
          <p:cNvPr id="24581" name="Picture 5" descr="InShot_20230519_125954762"/>
          <p:cNvPicPr>
            <a:picLocks noChangeAspect="1" noChangeArrowheads="1"/>
          </p:cNvPicPr>
          <p:nvPr/>
        </p:nvPicPr>
        <p:blipFill>
          <a:blip r:embed="rId4" cstate="print">
            <a:extLst>
              <a:ext uri="{28A0092B-C50C-407E-A947-70E740481C1C}">
                <a14:useLocalDpi xmlns:a14="http://schemas.microsoft.com/office/drawing/2010/main" val="0"/>
              </a:ext>
            </a:extLst>
          </a:blip>
          <a:srcRect t="13701" b="14389"/>
          <a:stretch>
            <a:fillRect/>
          </a:stretch>
        </p:blipFill>
        <p:spPr bwMode="auto">
          <a:xfrm>
            <a:off x="847949" y="3370372"/>
            <a:ext cx="2118766" cy="2281748"/>
          </a:xfrm>
          <a:prstGeom prst="rect">
            <a:avLst/>
          </a:prstGeom>
          <a:noFill/>
          <a:ln>
            <a:noFill/>
          </a:ln>
          <a:effectLst>
            <a:outerShdw dist="107763" dir="18900000" algn="ctr" rotWithShape="0">
              <a:srgbClr val="FF000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4640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Picture backgrou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858000" cy="9256742"/>
          </a:xfrm>
          <a:prstGeom prst="rect">
            <a:avLst/>
          </a:prstGeom>
          <a:noFill/>
          <a:extLst>
            <a:ext uri="{909E8E84-426E-40DD-AFC4-6F175D3DCCD1}">
              <a14:hiddenFill xmlns:a14="http://schemas.microsoft.com/office/drawing/2010/main">
                <a:solidFill>
                  <a:srgbClr val="FFFFFF"/>
                </a:solidFill>
              </a14:hiddenFill>
            </a:ext>
          </a:extLst>
        </p:spPr>
      </p:pic>
      <p:pic>
        <p:nvPicPr>
          <p:cNvPr id="25604" name="Picture 4" descr="C:\Users\KP\Downloads\Screenshot_20241228_102020.jpg"/>
          <p:cNvPicPr>
            <a:picLocks noChangeAspect="1" noChangeArrowheads="1"/>
          </p:cNvPicPr>
          <p:nvPr/>
        </p:nvPicPr>
        <p:blipFill rotWithShape="1">
          <a:blip r:embed="rId4">
            <a:extLst>
              <a:ext uri="{28A0092B-C50C-407E-A947-70E740481C1C}">
                <a14:useLocalDpi xmlns:a14="http://schemas.microsoft.com/office/drawing/2010/main" val="0"/>
              </a:ext>
            </a:extLst>
          </a:blip>
          <a:srcRect t="7987" b="10099"/>
          <a:stretch/>
        </p:blipFill>
        <p:spPr bwMode="auto">
          <a:xfrm>
            <a:off x="182232" y="2987824"/>
            <a:ext cx="6504682" cy="3421119"/>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5"/>
          <p:cNvSpPr>
            <a:spLocks noChangeArrowheads="1"/>
          </p:cNvSpPr>
          <p:nvPr/>
        </p:nvSpPr>
        <p:spPr bwMode="auto">
          <a:xfrm>
            <a:off x="176659" y="7452321"/>
            <a:ext cx="3264658" cy="1691680"/>
          </a:xfrm>
          <a:prstGeom prst="plaque">
            <a:avLst>
              <a:gd name="adj" fmla="val 16667"/>
            </a:avLst>
          </a:prstGeom>
          <a:noFill/>
          <a:ln w="28575">
            <a:solidFill>
              <a:srgbClr val="000000"/>
            </a:solidFill>
            <a:miter lim="800000"/>
            <a:headEnd/>
            <a:tailEnd/>
          </a:ln>
          <a:effectLst>
            <a:outerShdw dist="107763" dir="18900000" algn="ctr" rotWithShape="0">
              <a:srgbClr val="808080"/>
            </a:outerShdw>
          </a:effectLst>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tt-RU" sz="1100" b="0" i="0" u="none" strike="noStrike" cap="none" normalizeH="0" baseline="0" dirty="0" smtClean="0">
                <a:ln>
                  <a:noFill/>
                </a:ln>
                <a:solidFill>
                  <a:schemeClr val="tx1"/>
                </a:solidFill>
                <a:effectLst/>
                <a:latin typeface="Calibri" pitchFamily="34" charset="0"/>
                <a:cs typeface="Arial" pitchFamily="34" charset="0"/>
              </a:rPr>
              <a:t>       </a:t>
            </a:r>
            <a:r>
              <a:rPr kumimoji="0" lang="tt-RU" sz="1100" b="0" i="0" u="none" strike="noStrike" cap="none" normalizeH="0" baseline="0" dirty="0" smtClean="0">
                <a:ln>
                  <a:noFill/>
                </a:ln>
                <a:solidFill>
                  <a:schemeClr val="tx1"/>
                </a:solidFill>
                <a:effectLst/>
                <a:latin typeface="Times New Roman" pitchFamily="18" charset="0"/>
                <a:cs typeface="Times New Roman" pitchFamily="18" charset="0"/>
              </a:rPr>
              <a:t>Кадерле газетабызны укучы укытучылар, укучылар! Әгәр үзегезнең язган кызыклы, мәктәп тормышына кагылышлы вакыйгаларны сурәтләгән язмаларыгыз булса, аларны “Чишмә башы” газетасына тәкъдим итүегезне сорыйбыз.</a:t>
            </a:r>
          </a:p>
          <a:p>
            <a:pPr marL="0" marR="0" lvl="0" indent="0" algn="just" defTabSz="914400" rtl="0" eaLnBrk="1" fontAlgn="base" latinLnBrk="0" hangingPunct="1">
              <a:lnSpc>
                <a:spcPct val="100000"/>
              </a:lnSpc>
              <a:spcBef>
                <a:spcPct val="0"/>
              </a:spcBef>
              <a:spcAft>
                <a:spcPct val="0"/>
              </a:spcAft>
              <a:buClrTx/>
              <a:buSzTx/>
              <a:buFontTx/>
              <a:buNone/>
              <a:tabLst/>
            </a:pPr>
            <a:r>
              <a:rPr kumimoji="0" lang="tt-RU" sz="1100" b="1" i="0" u="none" strike="noStrike" cap="none" normalizeH="0" baseline="0" dirty="0" smtClean="0">
                <a:ln>
                  <a:noFill/>
                </a:ln>
                <a:solidFill>
                  <a:schemeClr val="tx1"/>
                </a:solidFill>
                <a:effectLst/>
                <a:latin typeface="Times New Roman" pitchFamily="18" charset="0"/>
                <a:cs typeface="Times New Roman" pitchFamily="18" charset="0"/>
              </a:rPr>
              <a:t>  Ихтирам белән “</a:t>
            </a:r>
            <a:r>
              <a:rPr kumimoji="0" lang="ru-RU" sz="1100" b="1" i="0" u="none" strike="noStrike" cap="none" normalizeH="0" baseline="0" dirty="0" err="1" smtClean="0">
                <a:ln>
                  <a:noFill/>
                </a:ln>
                <a:solidFill>
                  <a:schemeClr val="tx1"/>
                </a:solidFill>
                <a:effectLst/>
                <a:latin typeface="Times New Roman" pitchFamily="18" charset="0"/>
                <a:cs typeface="Times New Roman" pitchFamily="18" charset="0"/>
              </a:rPr>
              <a:t>Чишмә</a:t>
            </a:r>
            <a:r>
              <a:rPr kumimoji="0" lang="ru-RU" sz="11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100" b="1" i="0" u="none" strike="noStrike" cap="none" normalizeH="0" baseline="0" dirty="0" err="1" smtClean="0">
                <a:ln>
                  <a:noFill/>
                </a:ln>
                <a:solidFill>
                  <a:schemeClr val="tx1"/>
                </a:solidFill>
                <a:effectLst/>
                <a:latin typeface="Times New Roman" pitchFamily="18" charset="0"/>
                <a:cs typeface="Times New Roman" pitchFamily="18" charset="0"/>
              </a:rPr>
              <a:t>башы</a:t>
            </a:r>
            <a:r>
              <a:rPr kumimoji="0" lang="tt-RU" sz="1100" b="1" i="0" u="none" strike="noStrike" cap="none" normalizeH="0" baseline="0" dirty="0" smtClean="0">
                <a:ln>
                  <a:noFill/>
                </a:ln>
                <a:solidFill>
                  <a:schemeClr val="tx1"/>
                </a:solidFill>
                <a:effectLst/>
                <a:latin typeface="Times New Roman" pitchFamily="18" charset="0"/>
                <a:cs typeface="Times New Roman" pitchFamily="18" charset="0"/>
              </a:rPr>
              <a:t>” газетасы</a:t>
            </a:r>
            <a:endParaRPr kumimoji="0" lang="ru-RU" sz="11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 name="AutoShape 6"/>
          <p:cNvSpPr>
            <a:spLocks noChangeArrowheads="1"/>
          </p:cNvSpPr>
          <p:nvPr/>
        </p:nvSpPr>
        <p:spPr bwMode="auto">
          <a:xfrm>
            <a:off x="3466545" y="7452320"/>
            <a:ext cx="3230562" cy="1691681"/>
          </a:xfrm>
          <a:prstGeom prst="plaque">
            <a:avLst>
              <a:gd name="adj" fmla="val 16667"/>
            </a:avLst>
          </a:prstGeom>
          <a:noFill/>
          <a:ln w="28575">
            <a:solidFill>
              <a:srgbClr val="000000"/>
            </a:solidFill>
            <a:miter lim="800000"/>
            <a:headEnd/>
            <a:tailEnd/>
          </a:ln>
          <a:effectLst>
            <a:outerShdw dist="107763" dir="18900000" algn="ctr" rotWithShape="0">
              <a:srgbClr val="808080"/>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600"/>
              </a:spcAft>
              <a:buClrTx/>
              <a:buSzTx/>
              <a:buFontTx/>
              <a:buNone/>
              <a:tabLst/>
            </a:pPr>
            <a:r>
              <a:rPr lang="ru-RU" sz="1100" dirty="0" smtClean="0">
                <a:latin typeface="Times New Roman" pitchFamily="18" charset="0"/>
                <a:cs typeface="Times New Roman" pitchFamily="18" charset="0"/>
              </a:rPr>
              <a:t> Редколлегия:</a:t>
            </a:r>
          </a:p>
          <a:p>
            <a:pPr marL="0" marR="0" lvl="0" indent="0" defTabSz="914400" rtl="0" eaLnBrk="1" fontAlgn="base" latinLnBrk="0" hangingPunct="1">
              <a:lnSpc>
                <a:spcPct val="100000"/>
              </a:lnSpc>
              <a:spcBef>
                <a:spcPct val="0"/>
              </a:spcBef>
              <a:spcAft>
                <a:spcPts val="600"/>
              </a:spcAft>
              <a:buClrTx/>
              <a:buSzTx/>
              <a:buFontTx/>
              <a:buNone/>
              <a:tabLst/>
            </a:pPr>
            <a:r>
              <a:rPr lang="tt-RU" sz="1100" dirty="0" smtClean="0">
                <a:latin typeface="Times New Roman" pitchFamily="18" charset="0"/>
                <a:cs typeface="Times New Roman" pitchFamily="18" charset="0"/>
              </a:rPr>
              <a:t>Әхмәдуллина </a:t>
            </a:r>
            <a:r>
              <a:rPr lang="tt-RU" sz="1100" dirty="0">
                <a:latin typeface="Times New Roman" pitchFamily="18" charset="0"/>
                <a:cs typeface="Times New Roman" pitchFamily="18" charset="0"/>
              </a:rPr>
              <a:t>Ф.Р. </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җаваплы</a:t>
            </a:r>
            <a:r>
              <a:rPr lang="ru-RU" sz="1100" dirty="0">
                <a:latin typeface="Times New Roman" pitchFamily="18" charset="0"/>
                <a:cs typeface="Times New Roman" pitchFamily="18" charset="0"/>
              </a:rPr>
              <a:t> </a:t>
            </a:r>
            <a:r>
              <a:rPr lang="ru-RU" sz="1100" dirty="0" err="1" smtClean="0">
                <a:latin typeface="Times New Roman" pitchFamily="18" charset="0"/>
                <a:cs typeface="Times New Roman" pitchFamily="18" charset="0"/>
              </a:rPr>
              <a:t>мөхәррир</a:t>
            </a:r>
            <a:r>
              <a:rPr lang="tt-RU" sz="1100" dirty="0" smtClean="0">
                <a:latin typeface="Times New Roman" pitchFamily="18" charset="0"/>
                <a:cs typeface="Times New Roman" pitchFamily="18" charset="0"/>
              </a:rPr>
              <a:t>      Хафизова </a:t>
            </a:r>
            <a:r>
              <a:rPr lang="tt-RU" sz="1100" dirty="0">
                <a:latin typeface="Times New Roman" pitchFamily="18" charset="0"/>
                <a:cs typeface="Times New Roman" pitchFamily="18" charset="0"/>
              </a:rPr>
              <a:t>Д.Р. - </a:t>
            </a:r>
            <a:r>
              <a:rPr lang="tt-RU" sz="1100" dirty="0" smtClean="0">
                <a:latin typeface="Times New Roman" pitchFamily="18" charset="0"/>
                <a:cs typeface="Times New Roman" pitchFamily="18" charset="0"/>
              </a:rPr>
              <a:t> җаваплы сәркатип.</a:t>
            </a:r>
            <a:r>
              <a:rPr lang="ru-RU" sz="1100" dirty="0" smtClean="0">
                <a:latin typeface="Times New Roman" pitchFamily="18" charset="0"/>
                <a:cs typeface="Times New Roman" pitchFamily="18" charset="0"/>
              </a:rPr>
              <a:t> </a:t>
            </a:r>
            <a:r>
              <a:rPr lang="tt-RU" sz="1100" dirty="0" smtClean="0">
                <a:latin typeface="Times New Roman" pitchFamily="18" charset="0"/>
                <a:cs typeface="Times New Roman" pitchFamily="18" charset="0"/>
              </a:rPr>
              <a:t>Хатларыгызны  </a:t>
            </a:r>
            <a:r>
              <a:rPr lang="tt-RU" sz="1100" dirty="0">
                <a:latin typeface="Times New Roman" pitchFamily="18" charset="0"/>
                <a:cs typeface="Times New Roman" pitchFamily="18" charset="0"/>
              </a:rPr>
              <a:t>редакция почтасына </a:t>
            </a:r>
            <a:r>
              <a:rPr lang="tt-RU" sz="1100" dirty="0" smtClean="0">
                <a:latin typeface="Times New Roman" pitchFamily="18" charset="0"/>
                <a:cs typeface="Times New Roman" pitchFamily="18" charset="0"/>
              </a:rPr>
              <a:t>салыгыз.                                                   </a:t>
            </a:r>
            <a:r>
              <a:rPr lang="en-US" sz="1100" dirty="0" smtClean="0">
                <a:latin typeface="Times New Roman" pitchFamily="18" charset="0"/>
                <a:cs typeface="Times New Roman" pitchFamily="18" charset="0"/>
              </a:rPr>
              <a:t>Email</a:t>
            </a:r>
            <a:r>
              <a:rPr lang="en-US" sz="1100" dirty="0">
                <a:latin typeface="Times New Roman" pitchFamily="18" charset="0"/>
                <a:cs typeface="Times New Roman" pitchFamily="18" charset="0"/>
              </a:rPr>
              <a:t>: </a:t>
            </a:r>
            <a:r>
              <a:rPr lang="en-US" sz="1100" dirty="0">
                <a:latin typeface="Times New Roman" pitchFamily="18" charset="0"/>
                <a:cs typeface="Times New Roman" pitchFamily="18" charset="0"/>
                <a:hlinkClick r:id="rId5"/>
              </a:rPr>
              <a:t>afiruzaa@mail.ru</a:t>
            </a:r>
            <a:r>
              <a:rPr lang="en-US" sz="1100" dirty="0">
                <a:latin typeface="Times New Roman" pitchFamily="18" charset="0"/>
                <a:cs typeface="Times New Roman" pitchFamily="18" charset="0"/>
              </a:rPr>
              <a:t>      </a:t>
            </a:r>
            <a:r>
              <a:rPr lang="ru-RU" sz="1100" dirty="0" smtClean="0">
                <a:latin typeface="Times New Roman" pitchFamily="18" charset="0"/>
                <a:cs typeface="Times New Roman" pitchFamily="18" charset="0"/>
              </a:rPr>
              <a:t>                         Тел</a:t>
            </a:r>
            <a:r>
              <a:rPr lang="en-US" sz="1100" dirty="0">
                <a:latin typeface="Times New Roman" pitchFamily="18" charset="0"/>
                <a:cs typeface="Times New Roman" pitchFamily="18" charset="0"/>
              </a:rPr>
              <a:t>. (884-366) 55-4-07</a:t>
            </a:r>
          </a:p>
          <a:p>
            <a:pPr marL="0" marR="0" lvl="0" indent="0" algn="l" defTabSz="914400" rtl="0" eaLnBrk="1" fontAlgn="base" latinLnBrk="0" hangingPunct="1">
              <a:lnSpc>
                <a:spcPct val="100000"/>
              </a:lnSpc>
              <a:spcBef>
                <a:spcPct val="0"/>
              </a:spcBef>
              <a:spcAft>
                <a:spcPts val="600"/>
              </a:spcAft>
              <a:buClrTx/>
              <a:buSzTx/>
              <a:buFontTx/>
              <a:buNone/>
              <a:tabLst/>
            </a:pPr>
            <a:endParaRPr kumimoji="0" lang="en-US" sz="9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t-RU" sz="8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t-RU" sz="8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tt-RU" sz="800" b="0" i="0" u="none" strike="noStrike" cap="none" normalizeH="0" baseline="0" dirty="0" smtClean="0">
                <a:ln>
                  <a:noFill/>
                </a:ln>
                <a:solidFill>
                  <a:schemeClr val="tx1"/>
                </a:solidFill>
                <a:effectLst/>
                <a:latin typeface="Calibri" pitchFamily="34"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TextBox 3"/>
          <p:cNvSpPr txBox="1"/>
          <p:nvPr/>
        </p:nvSpPr>
        <p:spPr>
          <a:xfrm>
            <a:off x="726467" y="107504"/>
            <a:ext cx="5480155" cy="2791455"/>
          </a:xfrm>
          <a:prstGeom prst="rect">
            <a:avLst/>
          </a:prstGeom>
          <a:noFill/>
        </p:spPr>
        <p:txBody>
          <a:bodyPr wrap="square" numCol="3" rtlCol="0">
            <a:spAutoFit/>
          </a:bodyPr>
          <a:lstStyle/>
          <a:p>
            <a:pPr algn="just"/>
            <a:r>
              <a:rPr lang="ru-RU" sz="1100" b="1" dirty="0" err="1"/>
              <a:t>Яңа</a:t>
            </a:r>
            <a:r>
              <a:rPr lang="ru-RU" sz="1100" b="1" dirty="0"/>
              <a:t> ел </a:t>
            </a:r>
            <a:r>
              <a:rPr lang="ru-RU" sz="1100" b="1" dirty="0" err="1" smtClean="0"/>
              <a:t>табышмаклары</a:t>
            </a:r>
            <a:endParaRPr lang="ru-RU" sz="1100" b="1" dirty="0" smtClean="0"/>
          </a:p>
          <a:p>
            <a:pPr algn="just"/>
            <a:endParaRPr lang="ru-RU" sz="1100" b="1" dirty="0"/>
          </a:p>
          <a:p>
            <a:pPr algn="just"/>
            <a:r>
              <a:rPr lang="ru-RU" sz="1100" dirty="0" err="1"/>
              <a:t>Елга</a:t>
            </a:r>
            <a:r>
              <a:rPr lang="ru-RU" sz="1100" dirty="0"/>
              <a:t> </a:t>
            </a:r>
            <a:r>
              <a:rPr lang="ru-RU" sz="1100" dirty="0" err="1"/>
              <a:t>ул</a:t>
            </a:r>
            <a:r>
              <a:rPr lang="ru-RU" sz="1100" dirty="0"/>
              <a:t> </a:t>
            </a:r>
            <a:r>
              <a:rPr lang="ru-RU" sz="1100" dirty="0" err="1"/>
              <a:t>бер</a:t>
            </a:r>
            <a:r>
              <a:rPr lang="ru-RU" sz="1100" dirty="0"/>
              <a:t> </a:t>
            </a:r>
            <a:r>
              <a:rPr lang="ru-RU" sz="1100" dirty="0" err="1"/>
              <a:t>генә</a:t>
            </a:r>
            <a:r>
              <a:rPr lang="ru-RU" sz="1100" dirty="0"/>
              <a:t> </a:t>
            </a:r>
            <a:r>
              <a:rPr lang="ru-RU" sz="1100" dirty="0" err="1"/>
              <a:t>килә</a:t>
            </a:r>
            <a:r>
              <a:rPr lang="ru-RU" sz="1100" dirty="0"/>
              <a:t>,</a:t>
            </a:r>
          </a:p>
          <a:p>
            <a:pPr algn="just"/>
            <a:r>
              <a:rPr lang="ru-RU" sz="1100" dirty="0" err="1"/>
              <a:t>Һәркем</a:t>
            </a:r>
            <a:r>
              <a:rPr lang="ru-RU" sz="1100" dirty="0"/>
              <a:t> </a:t>
            </a:r>
            <a:r>
              <a:rPr lang="ru-RU" sz="1100" dirty="0" err="1"/>
              <a:t>дә</a:t>
            </a:r>
            <a:r>
              <a:rPr lang="ru-RU" sz="1100" dirty="0"/>
              <a:t> </a:t>
            </a:r>
            <a:r>
              <a:rPr lang="ru-RU" sz="1100" dirty="0" err="1"/>
              <a:t>аны</a:t>
            </a:r>
            <a:r>
              <a:rPr lang="ru-RU" sz="1100" dirty="0"/>
              <a:t> </a:t>
            </a:r>
            <a:r>
              <a:rPr lang="ru-RU" sz="1100" dirty="0" err="1"/>
              <a:t>көтә</a:t>
            </a:r>
            <a:r>
              <a:rPr lang="ru-RU" sz="1100" dirty="0"/>
              <a:t>.</a:t>
            </a:r>
          </a:p>
          <a:p>
            <a:pPr algn="just"/>
            <a:r>
              <a:rPr lang="ru-RU" sz="1100" dirty="0" err="1"/>
              <a:t>Тылсымга</a:t>
            </a:r>
            <a:r>
              <a:rPr lang="ru-RU" sz="1100" dirty="0"/>
              <a:t> бай </a:t>
            </a:r>
            <a:r>
              <a:rPr lang="ru-RU" sz="1100" dirty="0" err="1"/>
              <a:t>бәйрәм</a:t>
            </a:r>
            <a:r>
              <a:rPr lang="ru-RU" sz="1100" dirty="0"/>
              <a:t>,</a:t>
            </a:r>
          </a:p>
          <a:p>
            <a:pPr algn="just"/>
            <a:r>
              <a:rPr lang="ru-RU" sz="1100" dirty="0" err="1"/>
              <a:t>Биибез</a:t>
            </a:r>
            <a:r>
              <a:rPr lang="ru-RU" sz="1100" dirty="0"/>
              <a:t> </a:t>
            </a:r>
            <a:r>
              <a:rPr lang="ru-RU" sz="1100" dirty="0" err="1"/>
              <a:t>әйлән-бәйлән</a:t>
            </a:r>
            <a:r>
              <a:rPr lang="ru-RU" sz="1100" dirty="0"/>
              <a:t>.</a:t>
            </a:r>
          </a:p>
          <a:p>
            <a:pPr algn="just"/>
            <a:endParaRPr lang="ru-RU" sz="1100" dirty="0" smtClean="0"/>
          </a:p>
          <a:p>
            <a:pPr algn="just"/>
            <a:r>
              <a:rPr lang="ru-RU" sz="1100" dirty="0" smtClean="0"/>
              <a:t>Кыш </a:t>
            </a:r>
            <a:r>
              <a:rPr lang="ru-RU" sz="1100" dirty="0" err="1"/>
              <a:t>Бабайның</a:t>
            </a:r>
            <a:r>
              <a:rPr lang="ru-RU" sz="1100" dirty="0"/>
              <a:t> </a:t>
            </a:r>
            <a:r>
              <a:rPr lang="ru-RU" sz="1100" dirty="0" err="1"/>
              <a:t>оныгы</a:t>
            </a:r>
            <a:r>
              <a:rPr lang="ru-RU" sz="1100" dirty="0"/>
              <a:t> мин,</a:t>
            </a:r>
          </a:p>
          <a:p>
            <a:pPr algn="just"/>
            <a:r>
              <a:rPr lang="ru-RU" sz="1100" dirty="0" err="1"/>
              <a:t>Аның</a:t>
            </a:r>
            <a:r>
              <a:rPr lang="ru-RU" sz="1100" dirty="0"/>
              <a:t> </a:t>
            </a:r>
            <a:r>
              <a:rPr lang="ru-RU" sz="1100" dirty="0" err="1"/>
              <a:t>белән</a:t>
            </a:r>
            <a:r>
              <a:rPr lang="ru-RU" sz="1100" dirty="0"/>
              <a:t> </a:t>
            </a:r>
            <a:r>
              <a:rPr lang="ru-RU" sz="1100" dirty="0" err="1"/>
              <a:t>гел</a:t>
            </a:r>
            <a:r>
              <a:rPr lang="ru-RU" sz="1100" dirty="0"/>
              <a:t> </a:t>
            </a:r>
            <a:r>
              <a:rPr lang="ru-RU" sz="1100" dirty="0" err="1"/>
              <a:t>бергә</a:t>
            </a:r>
            <a:r>
              <a:rPr lang="ru-RU" sz="1100" dirty="0"/>
              <a:t>.</a:t>
            </a:r>
          </a:p>
          <a:p>
            <a:pPr algn="just"/>
            <a:r>
              <a:rPr lang="ru-RU" sz="1100" dirty="0" err="1"/>
              <a:t>Тамаша</a:t>
            </a:r>
            <a:r>
              <a:rPr lang="ru-RU" sz="1100" dirty="0"/>
              <a:t> </a:t>
            </a:r>
            <a:r>
              <a:rPr lang="ru-RU" sz="1100" dirty="0" err="1"/>
              <a:t>кылып</a:t>
            </a:r>
            <a:r>
              <a:rPr lang="ru-RU" sz="1100" dirty="0"/>
              <a:t> </a:t>
            </a:r>
            <a:r>
              <a:rPr lang="ru-RU" sz="1100" dirty="0" err="1"/>
              <a:t>йөрибез</a:t>
            </a:r>
            <a:endParaRPr lang="ru-RU" sz="1100" dirty="0"/>
          </a:p>
          <a:p>
            <a:pPr algn="just"/>
            <a:r>
              <a:rPr lang="ru-RU" sz="1100" dirty="0" err="1"/>
              <a:t>Яңа</a:t>
            </a:r>
            <a:r>
              <a:rPr lang="ru-RU" sz="1100" dirty="0"/>
              <a:t> ел </a:t>
            </a:r>
            <a:r>
              <a:rPr lang="ru-RU" sz="1100" dirty="0" err="1"/>
              <a:t>бәйрәмендә</a:t>
            </a:r>
            <a:r>
              <a:rPr lang="ru-RU" sz="1100" dirty="0"/>
              <a:t>.</a:t>
            </a:r>
          </a:p>
          <a:p>
            <a:pPr algn="just"/>
            <a:endParaRPr lang="ru-RU" sz="1100" dirty="0" smtClean="0"/>
          </a:p>
          <a:p>
            <a:pPr algn="just"/>
            <a:r>
              <a:rPr lang="ru-RU" sz="1100" dirty="0" err="1" smtClean="0"/>
              <a:t>Чыршыларга</a:t>
            </a:r>
            <a:r>
              <a:rPr lang="ru-RU" sz="1100" dirty="0" smtClean="0"/>
              <a:t> </a:t>
            </a:r>
            <a:r>
              <a:rPr lang="ru-RU" sz="1100" dirty="0" err="1"/>
              <a:t>эленәбез</a:t>
            </a:r>
            <a:r>
              <a:rPr lang="ru-RU" sz="1100" dirty="0"/>
              <a:t>,</a:t>
            </a:r>
          </a:p>
          <a:p>
            <a:pPr algn="just"/>
            <a:r>
              <a:rPr lang="ru-RU" sz="1100" dirty="0" err="1"/>
              <a:t>Сүнәбез</a:t>
            </a:r>
            <a:r>
              <a:rPr lang="ru-RU" sz="1100" dirty="0"/>
              <a:t> </a:t>
            </a:r>
            <a:r>
              <a:rPr lang="ru-RU" sz="1100" dirty="0" err="1"/>
              <a:t>дә</a:t>
            </a:r>
            <a:r>
              <a:rPr lang="ru-RU" sz="1100" dirty="0"/>
              <a:t>, </a:t>
            </a:r>
            <a:r>
              <a:rPr lang="ru-RU" sz="1100" dirty="0" err="1"/>
              <a:t>янабыз</a:t>
            </a:r>
            <a:r>
              <a:rPr lang="ru-RU" sz="1100" dirty="0"/>
              <a:t>.</a:t>
            </a:r>
          </a:p>
          <a:p>
            <a:pPr algn="just"/>
            <a:r>
              <a:rPr lang="ru-RU" sz="1100" dirty="0" err="1"/>
              <a:t>Яңа</a:t>
            </a:r>
            <a:r>
              <a:rPr lang="ru-RU" sz="1100" dirty="0"/>
              <a:t> </a:t>
            </a:r>
            <a:r>
              <a:rPr lang="ru-RU" sz="1100" dirty="0" err="1"/>
              <a:t>елны</a:t>
            </a:r>
            <a:r>
              <a:rPr lang="ru-RU" sz="1100" dirty="0"/>
              <a:t> </a:t>
            </a:r>
            <a:r>
              <a:rPr lang="ru-RU" sz="1100" dirty="0" err="1"/>
              <a:t>яратабыз</a:t>
            </a:r>
            <a:r>
              <a:rPr lang="ru-RU" sz="1100" dirty="0"/>
              <a:t>,</a:t>
            </a:r>
          </a:p>
          <a:p>
            <a:pPr algn="just"/>
            <a:r>
              <a:rPr lang="ru-RU" sz="1100" dirty="0" err="1"/>
              <a:t>Шуңа</a:t>
            </a:r>
            <a:r>
              <a:rPr lang="ru-RU" sz="1100" dirty="0"/>
              <a:t> </a:t>
            </a:r>
            <a:r>
              <a:rPr lang="ru-RU" sz="1100" dirty="0" err="1"/>
              <a:t>балкып</a:t>
            </a:r>
            <a:r>
              <a:rPr lang="ru-RU" sz="1100" dirty="0"/>
              <a:t> </a:t>
            </a:r>
            <a:r>
              <a:rPr lang="ru-RU" sz="1100" dirty="0" err="1"/>
              <a:t>торабыз</a:t>
            </a:r>
            <a:r>
              <a:rPr lang="ru-RU" sz="1100" dirty="0"/>
              <a:t>.</a:t>
            </a:r>
          </a:p>
          <a:p>
            <a:pPr algn="just"/>
            <a:endParaRPr lang="ru-RU" sz="1100" dirty="0" smtClean="0"/>
          </a:p>
          <a:p>
            <a:pPr algn="just"/>
            <a:endParaRPr lang="ru-RU" sz="1100" dirty="0"/>
          </a:p>
          <a:p>
            <a:pPr algn="just"/>
            <a:r>
              <a:rPr lang="ru-RU" sz="1100" dirty="0" err="1" smtClean="0"/>
              <a:t>Бүләкләр</a:t>
            </a:r>
            <a:r>
              <a:rPr lang="ru-RU" sz="1100" dirty="0" smtClean="0"/>
              <a:t> </a:t>
            </a:r>
            <a:r>
              <a:rPr lang="ru-RU" sz="1100" dirty="0" err="1"/>
              <a:t>төяп</a:t>
            </a:r>
            <a:r>
              <a:rPr lang="ru-RU" sz="1100" dirty="0"/>
              <a:t> </a:t>
            </a:r>
            <a:r>
              <a:rPr lang="ru-RU" sz="1100" dirty="0" err="1"/>
              <a:t>килә</a:t>
            </a:r>
            <a:r>
              <a:rPr lang="ru-RU" sz="1100" dirty="0"/>
              <a:t> </a:t>
            </a:r>
            <a:r>
              <a:rPr lang="ru-RU" sz="1100" dirty="0" err="1"/>
              <a:t>ул</a:t>
            </a:r>
            <a:r>
              <a:rPr lang="ru-RU" sz="1100" dirty="0"/>
              <a:t>,</a:t>
            </a:r>
          </a:p>
          <a:p>
            <a:pPr algn="just"/>
            <a:r>
              <a:rPr lang="ru-RU" sz="1100" dirty="0" err="1"/>
              <a:t>Яңа</a:t>
            </a:r>
            <a:r>
              <a:rPr lang="ru-RU" sz="1100" dirty="0"/>
              <a:t> ел </a:t>
            </a:r>
            <a:r>
              <a:rPr lang="ru-RU" sz="1100" dirty="0" err="1"/>
              <a:t>саен</a:t>
            </a:r>
            <a:r>
              <a:rPr lang="ru-RU" sz="1100" dirty="0"/>
              <a:t> </a:t>
            </a:r>
            <a:r>
              <a:rPr lang="ru-RU" sz="1100" dirty="0" err="1"/>
              <a:t>безгә</a:t>
            </a:r>
            <a:r>
              <a:rPr lang="ru-RU" sz="1100" dirty="0"/>
              <a:t>.</a:t>
            </a:r>
          </a:p>
          <a:p>
            <a:pPr algn="just"/>
            <a:r>
              <a:rPr lang="ru-RU" sz="1100" dirty="0" err="1"/>
              <a:t>Сагынып</a:t>
            </a:r>
            <a:r>
              <a:rPr lang="ru-RU" sz="1100" dirty="0"/>
              <a:t> </a:t>
            </a:r>
            <a:r>
              <a:rPr lang="ru-RU" sz="1100" dirty="0" err="1"/>
              <a:t>көтеп</a:t>
            </a:r>
            <a:r>
              <a:rPr lang="ru-RU" sz="1100" dirty="0"/>
              <a:t> </a:t>
            </a:r>
            <a:r>
              <a:rPr lang="ru-RU" sz="1100" dirty="0" err="1"/>
              <a:t>алабыз</a:t>
            </a:r>
            <a:endParaRPr lang="ru-RU" sz="1100" dirty="0"/>
          </a:p>
          <a:p>
            <a:pPr algn="just"/>
            <a:r>
              <a:rPr lang="ru-RU" sz="1100" dirty="0"/>
              <a:t>Сине без </a:t>
            </a:r>
            <a:r>
              <a:rPr lang="ru-RU" sz="1100" dirty="0" err="1"/>
              <a:t>һәммәбездә</a:t>
            </a:r>
            <a:r>
              <a:rPr lang="ru-RU" sz="1100" dirty="0"/>
              <a:t>!</a:t>
            </a:r>
          </a:p>
          <a:p>
            <a:pPr algn="just"/>
            <a:endParaRPr lang="ru-RU" sz="1100" dirty="0" smtClean="0"/>
          </a:p>
          <a:p>
            <a:pPr algn="just"/>
            <a:r>
              <a:rPr lang="ru-RU" sz="1100" dirty="0" smtClean="0"/>
              <a:t>Мин </a:t>
            </a:r>
            <a:r>
              <a:rPr lang="ru-RU" sz="1100" dirty="0"/>
              <a:t>– </a:t>
            </a:r>
            <a:r>
              <a:rPr lang="ru-RU" sz="1100" dirty="0" err="1"/>
              <a:t>Яңа</a:t>
            </a:r>
            <a:r>
              <a:rPr lang="ru-RU" sz="1100" dirty="0"/>
              <a:t> ел символы,</a:t>
            </a:r>
          </a:p>
          <a:p>
            <a:pPr algn="just"/>
            <a:r>
              <a:rPr lang="ru-RU" sz="1100" dirty="0" err="1"/>
              <a:t>Ямь-яшел</a:t>
            </a:r>
            <a:r>
              <a:rPr lang="ru-RU" sz="1100" dirty="0"/>
              <a:t> </a:t>
            </a:r>
            <a:r>
              <a:rPr lang="ru-RU" sz="1100" dirty="0" err="1"/>
              <a:t>күлмәктәнмен</a:t>
            </a:r>
            <a:r>
              <a:rPr lang="ru-RU" sz="1100" dirty="0"/>
              <a:t>.</a:t>
            </a:r>
          </a:p>
          <a:p>
            <a:pPr algn="just"/>
            <a:r>
              <a:rPr lang="ru-RU" sz="1100" dirty="0" err="1"/>
              <a:t>Уенчыклар</a:t>
            </a:r>
            <a:r>
              <a:rPr lang="ru-RU" sz="1100" dirty="0"/>
              <a:t> </a:t>
            </a:r>
            <a:r>
              <a:rPr lang="ru-RU" sz="1100" dirty="0" err="1"/>
              <a:t>әгәр</a:t>
            </a:r>
            <a:r>
              <a:rPr lang="ru-RU" sz="1100" dirty="0"/>
              <a:t> </a:t>
            </a:r>
            <a:r>
              <a:rPr lang="ru-RU" sz="1100" dirty="0" err="1"/>
              <a:t>элсәң</a:t>
            </a:r>
            <a:endParaRPr lang="ru-RU" sz="1100" dirty="0"/>
          </a:p>
          <a:p>
            <a:pPr algn="just"/>
            <a:r>
              <a:rPr lang="ru-RU" sz="1100" dirty="0" err="1"/>
              <a:t>Купшыланып</a:t>
            </a:r>
            <a:r>
              <a:rPr lang="ru-RU" sz="1100" dirty="0"/>
              <a:t> </a:t>
            </a:r>
            <a:r>
              <a:rPr lang="ru-RU" sz="1100" dirty="0" err="1"/>
              <a:t>китәрмен</a:t>
            </a:r>
            <a:r>
              <a:rPr lang="ru-RU" sz="1100" dirty="0" smtClean="0"/>
              <a:t>.</a:t>
            </a:r>
          </a:p>
          <a:p>
            <a:pPr algn="just"/>
            <a:endParaRPr lang="ru-RU" sz="1100" dirty="0"/>
          </a:p>
          <a:p>
            <a:pPr algn="just"/>
            <a:r>
              <a:rPr lang="ru-RU" sz="1100" dirty="0" err="1"/>
              <a:t>Көлдерәбез</a:t>
            </a:r>
            <a:r>
              <a:rPr lang="ru-RU" sz="1100" dirty="0"/>
              <a:t> </a:t>
            </a:r>
            <a:r>
              <a:rPr lang="ru-RU" sz="1100" dirty="0" err="1"/>
              <a:t>Яңа</a:t>
            </a:r>
            <a:r>
              <a:rPr lang="ru-RU" sz="1100" dirty="0"/>
              <a:t> </a:t>
            </a:r>
            <a:r>
              <a:rPr lang="ru-RU" sz="1100" dirty="0" err="1"/>
              <a:t>елда</a:t>
            </a:r>
            <a:r>
              <a:rPr lang="ru-RU" sz="1100" dirty="0"/>
              <a:t>,</a:t>
            </a:r>
          </a:p>
          <a:p>
            <a:pPr algn="just"/>
            <a:r>
              <a:rPr lang="ru-RU" sz="1100" dirty="0" err="1"/>
              <a:t>Бездән</a:t>
            </a:r>
            <a:r>
              <a:rPr lang="ru-RU" sz="1100" dirty="0"/>
              <a:t> </a:t>
            </a:r>
            <a:r>
              <a:rPr lang="ru-RU" sz="1100" dirty="0" err="1"/>
              <a:t>дә</a:t>
            </a:r>
            <a:r>
              <a:rPr lang="ru-RU" sz="1100" dirty="0"/>
              <a:t> </a:t>
            </a:r>
            <a:r>
              <a:rPr lang="ru-RU" sz="1100" dirty="0" err="1"/>
              <a:t>юк</a:t>
            </a:r>
            <a:r>
              <a:rPr lang="ru-RU" sz="1100" dirty="0"/>
              <a:t> </a:t>
            </a:r>
            <a:r>
              <a:rPr lang="ru-RU" sz="1100" dirty="0" err="1"/>
              <a:t>осталар</a:t>
            </a:r>
            <a:r>
              <a:rPr lang="ru-RU" sz="1100" dirty="0"/>
              <a:t>.</a:t>
            </a:r>
          </a:p>
          <a:p>
            <a:pPr algn="just"/>
            <a:r>
              <a:rPr lang="ru-RU" sz="1100" dirty="0"/>
              <a:t>Без </a:t>
            </a:r>
            <a:r>
              <a:rPr lang="ru-RU" sz="1100" dirty="0" err="1"/>
              <a:t>көлке</a:t>
            </a:r>
            <a:r>
              <a:rPr lang="ru-RU" sz="1100" dirty="0"/>
              <a:t> </a:t>
            </a:r>
            <a:r>
              <a:rPr lang="ru-RU" sz="1100" dirty="0" err="1"/>
              <a:t>сиртмәсеннән</a:t>
            </a:r>
            <a:r>
              <a:rPr lang="ru-RU" sz="1100" dirty="0"/>
              <a:t>,</a:t>
            </a:r>
          </a:p>
          <a:p>
            <a:pPr algn="just"/>
            <a:r>
              <a:rPr lang="ru-RU" sz="1100" dirty="0"/>
              <a:t>Артист-</a:t>
            </a:r>
            <a:r>
              <a:rPr lang="ru-RU" sz="1100" dirty="0" err="1"/>
              <a:t>юморескалар</a:t>
            </a:r>
            <a:r>
              <a:rPr lang="ru-RU" sz="1100" dirty="0" smtClean="0"/>
              <a:t>.</a:t>
            </a:r>
          </a:p>
          <a:p>
            <a:pPr algn="just"/>
            <a:endParaRPr lang="ru-RU" sz="1100" dirty="0" smtClean="0"/>
          </a:p>
          <a:p>
            <a:pPr algn="just"/>
            <a:endParaRPr lang="ru-RU" sz="1100" dirty="0" smtClean="0"/>
          </a:p>
          <a:p>
            <a:pPr algn="just"/>
            <a:r>
              <a:rPr lang="ru-RU" sz="1100" dirty="0" smtClean="0"/>
              <a:t>Француз </a:t>
            </a:r>
            <a:r>
              <a:rPr lang="ru-RU" sz="1100" dirty="0" err="1"/>
              <a:t>исеме</a:t>
            </a:r>
            <a:r>
              <a:rPr lang="ru-RU" sz="1100" dirty="0"/>
              <a:t> </a:t>
            </a:r>
            <a:r>
              <a:rPr lang="ru-RU" sz="1100" dirty="0" err="1"/>
              <a:t>белән</a:t>
            </a:r>
            <a:r>
              <a:rPr lang="ru-RU" sz="1100" dirty="0"/>
              <a:t> </a:t>
            </a:r>
            <a:r>
              <a:rPr lang="ru-RU" sz="1100" dirty="0" err="1"/>
              <a:t>бәйле</a:t>
            </a:r>
            <a:endParaRPr lang="ru-RU" sz="1100" dirty="0"/>
          </a:p>
          <a:p>
            <a:pPr algn="just"/>
            <a:r>
              <a:rPr lang="ru-RU" sz="1100" dirty="0" err="1"/>
              <a:t>Яңа</a:t>
            </a:r>
            <a:r>
              <a:rPr lang="ru-RU" sz="1100" dirty="0"/>
              <a:t> ел салаты </a:t>
            </a:r>
            <a:r>
              <a:rPr lang="ru-RU" sz="1100" dirty="0" err="1"/>
              <a:t>буламын</a:t>
            </a:r>
            <a:r>
              <a:rPr lang="ru-RU" sz="1100" dirty="0"/>
              <a:t>.</a:t>
            </a:r>
          </a:p>
          <a:p>
            <a:pPr algn="just"/>
            <a:r>
              <a:rPr lang="ru-RU" sz="1100" dirty="0"/>
              <a:t>Тик </a:t>
            </a:r>
            <a:r>
              <a:rPr lang="ru-RU" sz="1100" dirty="0" err="1"/>
              <a:t>Франциядә</a:t>
            </a:r>
            <a:r>
              <a:rPr lang="ru-RU" sz="1100" dirty="0"/>
              <a:t> </a:t>
            </a:r>
            <a:r>
              <a:rPr lang="ru-RU" sz="1100" dirty="0" err="1"/>
              <a:t>түгел</a:t>
            </a:r>
            <a:r>
              <a:rPr lang="ru-RU" sz="1100" dirty="0"/>
              <a:t> </a:t>
            </a:r>
            <a:r>
              <a:rPr lang="ru-RU" sz="1100" dirty="0" err="1"/>
              <a:t>шул</a:t>
            </a:r>
            <a:r>
              <a:rPr lang="ru-RU" sz="1100" dirty="0"/>
              <a:t>,</a:t>
            </a:r>
          </a:p>
          <a:p>
            <a:pPr algn="just"/>
            <a:r>
              <a:rPr lang="ru-RU" sz="1100" dirty="0" err="1"/>
              <a:t>Рәсәйдә</a:t>
            </a:r>
            <a:r>
              <a:rPr lang="ru-RU" sz="1100" dirty="0"/>
              <a:t> </a:t>
            </a:r>
            <a:r>
              <a:rPr lang="ru-RU" sz="1100" dirty="0" err="1"/>
              <a:t>популярмын</a:t>
            </a:r>
            <a:r>
              <a:rPr lang="ru-RU" sz="1100" dirty="0" smtClean="0"/>
              <a:t>!</a:t>
            </a:r>
          </a:p>
          <a:p>
            <a:pPr algn="just"/>
            <a:endParaRPr lang="ru-RU" sz="1100" dirty="0"/>
          </a:p>
          <a:p>
            <a:pPr algn="just"/>
            <a:r>
              <a:rPr lang="ru-RU" sz="1100" dirty="0"/>
              <a:t>Ак </a:t>
            </a:r>
            <a:r>
              <a:rPr lang="ru-RU" sz="1100" dirty="0" err="1"/>
              <a:t>бәхетләр</a:t>
            </a:r>
            <a:r>
              <a:rPr lang="ru-RU" sz="1100" dirty="0"/>
              <a:t> </a:t>
            </a:r>
            <a:r>
              <a:rPr lang="ru-RU" sz="1100" dirty="0" err="1"/>
              <a:t>теләп</a:t>
            </a:r>
            <a:r>
              <a:rPr lang="ru-RU" sz="1100" dirty="0"/>
              <a:t> </a:t>
            </a:r>
            <a:r>
              <a:rPr lang="ru-RU" sz="1100" dirty="0" err="1"/>
              <a:t>явам</a:t>
            </a:r>
            <a:r>
              <a:rPr lang="ru-RU" sz="1100" dirty="0"/>
              <a:t>,</a:t>
            </a:r>
          </a:p>
          <a:p>
            <a:pPr algn="just"/>
            <a:r>
              <a:rPr lang="ru-RU" sz="1100" dirty="0"/>
              <a:t>Мин </a:t>
            </a:r>
            <a:r>
              <a:rPr lang="ru-RU" sz="1100" dirty="0" err="1"/>
              <a:t>Яңа</a:t>
            </a:r>
            <a:r>
              <a:rPr lang="ru-RU" sz="1100" dirty="0"/>
              <a:t> ел </a:t>
            </a:r>
            <a:r>
              <a:rPr lang="ru-RU" sz="1100" dirty="0" err="1"/>
              <a:t>төнендә</a:t>
            </a:r>
            <a:r>
              <a:rPr lang="ru-RU" sz="1100" dirty="0"/>
              <a:t>.</a:t>
            </a:r>
          </a:p>
          <a:p>
            <a:pPr algn="just"/>
            <a:r>
              <a:rPr lang="ru-RU" sz="1100" dirty="0"/>
              <a:t>Ап-</a:t>
            </a:r>
            <a:r>
              <a:rPr lang="ru-RU" sz="1100" dirty="0" err="1"/>
              <a:t>ак</a:t>
            </a:r>
            <a:r>
              <a:rPr lang="ru-RU" sz="1100" dirty="0"/>
              <a:t> </a:t>
            </a:r>
            <a:r>
              <a:rPr lang="ru-RU" sz="1100" dirty="0" err="1"/>
              <a:t>хисләргә</a:t>
            </a:r>
            <a:r>
              <a:rPr lang="ru-RU" sz="1100" dirty="0"/>
              <a:t> </a:t>
            </a:r>
            <a:r>
              <a:rPr lang="ru-RU" sz="1100" dirty="0" err="1"/>
              <a:t>күмәмен</a:t>
            </a:r>
            <a:endParaRPr lang="ru-RU" sz="1100" dirty="0"/>
          </a:p>
          <a:p>
            <a:pPr algn="just"/>
            <a:r>
              <a:rPr lang="ru-RU" sz="1100" dirty="0" err="1"/>
              <a:t>Сезнең</a:t>
            </a:r>
            <a:r>
              <a:rPr lang="ru-RU" sz="1100" dirty="0"/>
              <a:t> </a:t>
            </a:r>
            <a:r>
              <a:rPr lang="ru-RU" sz="1100" dirty="0" err="1"/>
              <a:t>һәммәгезне</a:t>
            </a:r>
            <a:r>
              <a:rPr lang="ru-RU" sz="1100" dirty="0"/>
              <a:t> </a:t>
            </a:r>
            <a:r>
              <a:rPr lang="ru-RU" sz="1100" dirty="0" err="1"/>
              <a:t>дә</a:t>
            </a:r>
            <a:r>
              <a:rPr lang="ru-RU" sz="1100" dirty="0" smtClean="0"/>
              <a:t>!</a:t>
            </a:r>
          </a:p>
          <a:p>
            <a:pPr algn="just"/>
            <a:endParaRPr lang="ru-RU" sz="1100" dirty="0"/>
          </a:p>
          <a:p>
            <a:pPr algn="r"/>
            <a:r>
              <a:rPr lang="ru-RU" sz="1100" dirty="0"/>
              <a:t>Бикбаев </a:t>
            </a:r>
            <a:r>
              <a:rPr lang="ru-RU" sz="1100" dirty="0" err="1"/>
              <a:t>Имиль</a:t>
            </a:r>
            <a:r>
              <a:rPr lang="ru-RU" sz="1100" dirty="0"/>
              <a:t>, </a:t>
            </a:r>
            <a:endParaRPr lang="ru-RU" sz="1100" dirty="0" smtClean="0"/>
          </a:p>
          <a:p>
            <a:pPr algn="r"/>
            <a:r>
              <a:rPr lang="ru-RU" sz="1100" dirty="0" smtClean="0"/>
              <a:t>6 </a:t>
            </a:r>
            <a:r>
              <a:rPr lang="ru-RU" sz="1100" dirty="0" err="1"/>
              <a:t>нчы</a:t>
            </a:r>
            <a:r>
              <a:rPr lang="ru-RU" sz="1100" dirty="0"/>
              <a:t> </a:t>
            </a:r>
            <a:r>
              <a:rPr lang="ru-RU" sz="1100" dirty="0" err="1" smtClean="0"/>
              <a:t>сыйныф</a:t>
            </a:r>
            <a:endParaRPr lang="ru-RU" sz="1100" dirty="0"/>
          </a:p>
        </p:txBody>
      </p:sp>
      <p:sp>
        <p:nvSpPr>
          <p:cNvPr id="6" name="TextBox 5"/>
          <p:cNvSpPr txBox="1"/>
          <p:nvPr/>
        </p:nvSpPr>
        <p:spPr>
          <a:xfrm>
            <a:off x="260648" y="6588224"/>
            <a:ext cx="6436459" cy="769441"/>
          </a:xfrm>
          <a:prstGeom prst="rect">
            <a:avLst/>
          </a:prstGeom>
          <a:noFill/>
        </p:spPr>
        <p:txBody>
          <a:bodyPr wrap="square" rtlCol="0">
            <a:spAutoFit/>
          </a:bodyPr>
          <a:lstStyle/>
          <a:p>
            <a:pPr algn="ctr"/>
            <a:r>
              <a:rPr lang="tt-RU" sz="1100" b="1" i="1" dirty="0" smtClean="0">
                <a:solidFill>
                  <a:srgbClr val="C00000"/>
                </a:solidFill>
                <a:latin typeface="Times New Roman" pitchFamily="18" charset="0"/>
                <a:cs typeface="Times New Roman" pitchFamily="18" charset="0"/>
              </a:rPr>
              <a:t>Кадерле укытучылар, укучылар, техник хезмәткәрләр!</a:t>
            </a:r>
          </a:p>
          <a:p>
            <a:r>
              <a:rPr lang="tt-RU" sz="1100" dirty="0" smtClean="0">
                <a:latin typeface="Times New Roman" pitchFamily="18" charset="0"/>
                <a:cs typeface="Times New Roman" pitchFamily="18" charset="0"/>
              </a:rPr>
              <a:t>       Сезне якынлашып килүче Яңа ел бәйрәме белән котлыйбыз! Киләчәк тормышыгызда сәламәтлек, тынычлык, гаиләләрегездә тигезлек, укуыгызда һәм эшегездә уңышлар теләп калабыз.</a:t>
            </a:r>
          </a:p>
          <a:p>
            <a:pPr algn="r"/>
            <a:r>
              <a:rPr lang="tt-RU" sz="1100" dirty="0" smtClean="0">
                <a:latin typeface="Times New Roman" pitchFamily="18" charset="0"/>
                <a:cs typeface="Times New Roman" pitchFamily="18" charset="0"/>
              </a:rPr>
              <a:t>“Чишмә башы” газетасы редколлегиясы</a:t>
            </a:r>
            <a:endParaRPr lang="ru-RU" sz="1100" dirty="0">
              <a:latin typeface="Times New Roman" pitchFamily="18" charset="0"/>
              <a:cs typeface="Times New Roman" pitchFamily="18" charset="0"/>
            </a:endParaRPr>
          </a:p>
        </p:txBody>
      </p:sp>
    </p:spTree>
    <p:extLst>
      <p:ext uri="{BB962C8B-B14F-4D97-AF65-F5344CB8AC3E}">
        <p14:creationId xmlns:p14="http://schemas.microsoft.com/office/powerpoint/2010/main" val="243183526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2649</TotalTime>
  <Words>1212</Words>
  <Application>Microsoft Office PowerPoint</Application>
  <PresentationFormat>Экран (4:3)</PresentationFormat>
  <Paragraphs>102</Paragraphs>
  <Slides>3</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vt:i4>
      </vt:variant>
    </vt:vector>
  </HeadingPairs>
  <TitlesOfParts>
    <vt:vector size="4" baseType="lpstr">
      <vt:lpstr>Тема Office</vt:lpstr>
      <vt:lpstr>Презентация PowerPoint</vt:lpstr>
      <vt:lpstr>Презентация PowerPoint</vt:lpstr>
      <vt:lpstr>Презентация PowerPoint</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Пользователь Windows</cp:lastModifiedBy>
  <cp:revision>39</cp:revision>
  <dcterms:created xsi:type="dcterms:W3CDTF">2024-12-26T12:08:34Z</dcterms:created>
  <dcterms:modified xsi:type="dcterms:W3CDTF">2025-01-10T08:47:56Z</dcterms:modified>
</cp:coreProperties>
</file>